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3CE47-5457-49FA-889A-32618D58DB3C}" type="datetimeFigureOut">
              <a:rPr lang="en-US" smtClean="0"/>
              <a:pPr/>
              <a:t>8/21/2015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47153-DE7B-4D1D-BA2B-1FA99AD292F7}" type="slidenum">
              <a:rPr lang="en-US" smtClean="0"/>
              <a:pPr/>
              <a:t>‹#›</a:t>
            </a:fld>
            <a:endParaRPr lang="en-US" dirty="0"/>
          </a:p>
        </p:txBody>
      </p:sp>
    </p:spTree>
    <p:extLst>
      <p:ext uri="{BB962C8B-B14F-4D97-AF65-F5344CB8AC3E}">
        <p14:creationId xmlns:p14="http://schemas.microsoft.com/office/powerpoint/2010/main" val="333201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7/8/2012</a:t>
            </a:r>
            <a:endParaRPr lang="en-US" dirty="0"/>
          </a:p>
        </p:txBody>
      </p:sp>
      <p:sp>
        <p:nvSpPr>
          <p:cNvPr id="5" name="Footer Placeholder 4"/>
          <p:cNvSpPr>
            <a:spLocks noGrp="1"/>
          </p:cNvSpPr>
          <p:nvPr>
            <p:ph type="ftr" sz="quarter" idx="11"/>
          </p:nvPr>
        </p:nvSpPr>
        <p:spPr/>
        <p:txBody>
          <a:bodyPr/>
          <a:lstStyle/>
          <a:p>
            <a:r>
              <a:rPr lang="en-US" dirty="0" smtClean="0"/>
              <a:t>Copyright © Texas Education Agency 2011. All rights reserved. Images and other multimedia content used with permission. </a:t>
            </a:r>
            <a:endParaRPr lang="en-US" dirty="0"/>
          </a:p>
        </p:txBody>
      </p:sp>
      <p:sp>
        <p:nvSpPr>
          <p:cNvPr id="6" name="Slide Number Placeholder 5"/>
          <p:cNvSpPr>
            <a:spLocks noGrp="1"/>
          </p:cNvSpPr>
          <p:nvPr>
            <p:ph type="sldNum" sz="quarter" idx="12"/>
          </p:nvPr>
        </p:nvSpPr>
        <p:spPr/>
        <p:txBody>
          <a:bodyPr/>
          <a:lstStyle/>
          <a:p>
            <a:fld id="{55C73919-1BAD-4A37-88DD-2F276BCAE57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7/8/2012</a:t>
            </a:r>
            <a:endParaRPr lang="en-US" dirty="0"/>
          </a:p>
        </p:txBody>
      </p:sp>
      <p:sp>
        <p:nvSpPr>
          <p:cNvPr id="5" name="Footer Placeholder 4"/>
          <p:cNvSpPr>
            <a:spLocks noGrp="1"/>
          </p:cNvSpPr>
          <p:nvPr>
            <p:ph type="ftr" sz="quarter" idx="11"/>
          </p:nvPr>
        </p:nvSpPr>
        <p:spPr/>
        <p:txBody>
          <a:bodyPr/>
          <a:lstStyle/>
          <a:p>
            <a:r>
              <a:rPr lang="en-US" dirty="0" smtClean="0"/>
              <a:t>Copyright © Texas Education Agency 2011. All rights reserved. Images and other multimedia content used with permission. </a:t>
            </a:r>
            <a:endParaRPr lang="en-US" dirty="0"/>
          </a:p>
        </p:txBody>
      </p:sp>
      <p:sp>
        <p:nvSpPr>
          <p:cNvPr id="6" name="Slide Number Placeholder 5"/>
          <p:cNvSpPr>
            <a:spLocks noGrp="1"/>
          </p:cNvSpPr>
          <p:nvPr>
            <p:ph type="sldNum" sz="quarter" idx="12"/>
          </p:nvPr>
        </p:nvSpPr>
        <p:spPr/>
        <p:txBody>
          <a:bodyPr/>
          <a:lstStyle/>
          <a:p>
            <a:fld id="{55C73919-1BAD-4A37-88DD-2F276BCAE57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7/8/2012</a:t>
            </a:r>
            <a:endParaRPr lang="en-US" dirty="0"/>
          </a:p>
        </p:txBody>
      </p:sp>
      <p:sp>
        <p:nvSpPr>
          <p:cNvPr id="5" name="Footer Placeholder 4"/>
          <p:cNvSpPr>
            <a:spLocks noGrp="1"/>
          </p:cNvSpPr>
          <p:nvPr>
            <p:ph type="ftr" sz="quarter" idx="11"/>
          </p:nvPr>
        </p:nvSpPr>
        <p:spPr/>
        <p:txBody>
          <a:bodyPr/>
          <a:lstStyle/>
          <a:p>
            <a:r>
              <a:rPr lang="en-US" dirty="0" smtClean="0"/>
              <a:t>Copyright © Texas Education Agency 2011. All rights reserved. Images and other multimedia content used with permission. </a:t>
            </a:r>
            <a:endParaRPr lang="en-US" dirty="0"/>
          </a:p>
        </p:txBody>
      </p:sp>
      <p:sp>
        <p:nvSpPr>
          <p:cNvPr id="6" name="Slide Number Placeholder 5"/>
          <p:cNvSpPr>
            <a:spLocks noGrp="1"/>
          </p:cNvSpPr>
          <p:nvPr>
            <p:ph type="sldNum" sz="quarter" idx="12"/>
          </p:nvPr>
        </p:nvSpPr>
        <p:spPr/>
        <p:txBody>
          <a:bodyPr/>
          <a:lstStyle/>
          <a:p>
            <a:fld id="{55C73919-1BAD-4A37-88DD-2F276BCAE57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7/8/2012</a:t>
            </a:r>
            <a:endParaRPr lang="en-US" dirty="0"/>
          </a:p>
        </p:txBody>
      </p:sp>
      <p:sp>
        <p:nvSpPr>
          <p:cNvPr id="5" name="Footer Placeholder 4"/>
          <p:cNvSpPr>
            <a:spLocks noGrp="1"/>
          </p:cNvSpPr>
          <p:nvPr>
            <p:ph type="ftr" sz="quarter" idx="11"/>
          </p:nvPr>
        </p:nvSpPr>
        <p:spPr/>
        <p:txBody>
          <a:bodyPr/>
          <a:lstStyle/>
          <a:p>
            <a:r>
              <a:rPr lang="en-US" dirty="0" smtClean="0"/>
              <a:t>Copyright © Texas Education Agency 2011. All rights reserved. Images and other multimedia content used with permission. </a:t>
            </a:r>
            <a:endParaRPr lang="en-US" dirty="0"/>
          </a:p>
        </p:txBody>
      </p:sp>
      <p:sp>
        <p:nvSpPr>
          <p:cNvPr id="6" name="Slide Number Placeholder 5"/>
          <p:cNvSpPr>
            <a:spLocks noGrp="1"/>
          </p:cNvSpPr>
          <p:nvPr>
            <p:ph type="sldNum" sz="quarter" idx="12"/>
          </p:nvPr>
        </p:nvSpPr>
        <p:spPr/>
        <p:txBody>
          <a:bodyPr/>
          <a:lstStyle/>
          <a:p>
            <a:fld id="{55C73919-1BAD-4A37-88DD-2F276BCAE57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7/8/2012</a:t>
            </a:r>
            <a:endParaRPr lang="en-US" dirty="0"/>
          </a:p>
        </p:txBody>
      </p:sp>
      <p:sp>
        <p:nvSpPr>
          <p:cNvPr id="5" name="Footer Placeholder 4"/>
          <p:cNvSpPr>
            <a:spLocks noGrp="1"/>
          </p:cNvSpPr>
          <p:nvPr>
            <p:ph type="ftr" sz="quarter" idx="11"/>
          </p:nvPr>
        </p:nvSpPr>
        <p:spPr/>
        <p:txBody>
          <a:bodyPr/>
          <a:lstStyle/>
          <a:p>
            <a:r>
              <a:rPr lang="en-US" dirty="0" smtClean="0"/>
              <a:t>Copyright © Texas Education Agency 2011. All rights reserved. Images and other multimedia content used with permission. </a:t>
            </a:r>
            <a:endParaRPr lang="en-US" dirty="0"/>
          </a:p>
        </p:txBody>
      </p:sp>
      <p:sp>
        <p:nvSpPr>
          <p:cNvPr id="6" name="Slide Number Placeholder 5"/>
          <p:cNvSpPr>
            <a:spLocks noGrp="1"/>
          </p:cNvSpPr>
          <p:nvPr>
            <p:ph type="sldNum" sz="quarter" idx="12"/>
          </p:nvPr>
        </p:nvSpPr>
        <p:spPr/>
        <p:txBody>
          <a:bodyPr/>
          <a:lstStyle/>
          <a:p>
            <a:fld id="{55C73919-1BAD-4A37-88DD-2F276BCAE57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7/8/2012</a:t>
            </a:r>
            <a:endParaRPr lang="en-US" dirty="0"/>
          </a:p>
        </p:txBody>
      </p:sp>
      <p:sp>
        <p:nvSpPr>
          <p:cNvPr id="6" name="Footer Placeholder 5"/>
          <p:cNvSpPr>
            <a:spLocks noGrp="1"/>
          </p:cNvSpPr>
          <p:nvPr>
            <p:ph type="ftr" sz="quarter" idx="11"/>
          </p:nvPr>
        </p:nvSpPr>
        <p:spPr/>
        <p:txBody>
          <a:bodyPr/>
          <a:lstStyle/>
          <a:p>
            <a:r>
              <a:rPr lang="en-US" dirty="0" smtClean="0"/>
              <a:t>Copyright © Texas Education Agency 2011. All rights reserved. Images and other multimedia content used with permission. </a:t>
            </a:r>
            <a:endParaRPr lang="en-US" dirty="0"/>
          </a:p>
        </p:txBody>
      </p:sp>
      <p:sp>
        <p:nvSpPr>
          <p:cNvPr id="7" name="Slide Number Placeholder 6"/>
          <p:cNvSpPr>
            <a:spLocks noGrp="1"/>
          </p:cNvSpPr>
          <p:nvPr>
            <p:ph type="sldNum" sz="quarter" idx="12"/>
          </p:nvPr>
        </p:nvSpPr>
        <p:spPr/>
        <p:txBody>
          <a:bodyPr/>
          <a:lstStyle/>
          <a:p>
            <a:fld id="{55C73919-1BAD-4A37-88DD-2F276BCAE57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7/8/2012</a:t>
            </a:r>
            <a:endParaRPr lang="en-US" dirty="0"/>
          </a:p>
        </p:txBody>
      </p:sp>
      <p:sp>
        <p:nvSpPr>
          <p:cNvPr id="8" name="Footer Placeholder 7"/>
          <p:cNvSpPr>
            <a:spLocks noGrp="1"/>
          </p:cNvSpPr>
          <p:nvPr>
            <p:ph type="ftr" sz="quarter" idx="11"/>
          </p:nvPr>
        </p:nvSpPr>
        <p:spPr/>
        <p:txBody>
          <a:bodyPr/>
          <a:lstStyle/>
          <a:p>
            <a:r>
              <a:rPr lang="en-US" dirty="0" smtClean="0"/>
              <a:t>Copyright © Texas Education Agency 2011. All rights reserved. Images and other multimedia content used with permission. </a:t>
            </a:r>
            <a:endParaRPr lang="en-US" dirty="0"/>
          </a:p>
        </p:txBody>
      </p:sp>
      <p:sp>
        <p:nvSpPr>
          <p:cNvPr id="9" name="Slide Number Placeholder 8"/>
          <p:cNvSpPr>
            <a:spLocks noGrp="1"/>
          </p:cNvSpPr>
          <p:nvPr>
            <p:ph type="sldNum" sz="quarter" idx="12"/>
          </p:nvPr>
        </p:nvSpPr>
        <p:spPr/>
        <p:txBody>
          <a:bodyPr/>
          <a:lstStyle/>
          <a:p>
            <a:fld id="{55C73919-1BAD-4A37-88DD-2F276BCAE57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7/8/2012</a:t>
            </a:r>
            <a:endParaRPr lang="en-US" dirty="0"/>
          </a:p>
        </p:txBody>
      </p:sp>
      <p:sp>
        <p:nvSpPr>
          <p:cNvPr id="4" name="Footer Placeholder 3"/>
          <p:cNvSpPr>
            <a:spLocks noGrp="1"/>
          </p:cNvSpPr>
          <p:nvPr>
            <p:ph type="ftr" sz="quarter" idx="11"/>
          </p:nvPr>
        </p:nvSpPr>
        <p:spPr/>
        <p:txBody>
          <a:bodyPr/>
          <a:lstStyle/>
          <a:p>
            <a:r>
              <a:rPr lang="en-US" dirty="0" smtClean="0"/>
              <a:t>Copyright © Texas Education Agency 2011. All rights reserved. Images and other multimedia content used with permission. </a:t>
            </a:r>
            <a:endParaRPr lang="en-US" dirty="0"/>
          </a:p>
        </p:txBody>
      </p:sp>
      <p:sp>
        <p:nvSpPr>
          <p:cNvPr id="5" name="Slide Number Placeholder 4"/>
          <p:cNvSpPr>
            <a:spLocks noGrp="1"/>
          </p:cNvSpPr>
          <p:nvPr>
            <p:ph type="sldNum" sz="quarter" idx="12"/>
          </p:nvPr>
        </p:nvSpPr>
        <p:spPr/>
        <p:txBody>
          <a:bodyPr/>
          <a:lstStyle/>
          <a:p>
            <a:fld id="{55C73919-1BAD-4A37-88DD-2F276BCAE57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7/8/2012</a:t>
            </a:r>
            <a:endParaRPr lang="en-US" dirty="0"/>
          </a:p>
        </p:txBody>
      </p:sp>
      <p:sp>
        <p:nvSpPr>
          <p:cNvPr id="3" name="Footer Placeholder 2"/>
          <p:cNvSpPr>
            <a:spLocks noGrp="1"/>
          </p:cNvSpPr>
          <p:nvPr>
            <p:ph type="ftr" sz="quarter" idx="11"/>
          </p:nvPr>
        </p:nvSpPr>
        <p:spPr/>
        <p:txBody>
          <a:bodyPr/>
          <a:lstStyle/>
          <a:p>
            <a:r>
              <a:rPr lang="en-US" dirty="0" smtClean="0"/>
              <a:t>Copyright © Texas Education Agency 2011. All rights reserved. Images and other multimedia content used with permission. </a:t>
            </a:r>
            <a:endParaRPr lang="en-US" dirty="0"/>
          </a:p>
        </p:txBody>
      </p:sp>
      <p:sp>
        <p:nvSpPr>
          <p:cNvPr id="4" name="Slide Number Placeholder 3"/>
          <p:cNvSpPr>
            <a:spLocks noGrp="1"/>
          </p:cNvSpPr>
          <p:nvPr>
            <p:ph type="sldNum" sz="quarter" idx="12"/>
          </p:nvPr>
        </p:nvSpPr>
        <p:spPr/>
        <p:txBody>
          <a:bodyPr/>
          <a:lstStyle/>
          <a:p>
            <a:fld id="{55C73919-1BAD-4A37-88DD-2F276BCAE57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7/8/2012</a:t>
            </a:r>
            <a:endParaRPr lang="en-US" dirty="0"/>
          </a:p>
        </p:txBody>
      </p:sp>
      <p:sp>
        <p:nvSpPr>
          <p:cNvPr id="6" name="Footer Placeholder 5"/>
          <p:cNvSpPr>
            <a:spLocks noGrp="1"/>
          </p:cNvSpPr>
          <p:nvPr>
            <p:ph type="ftr" sz="quarter" idx="11"/>
          </p:nvPr>
        </p:nvSpPr>
        <p:spPr/>
        <p:txBody>
          <a:bodyPr/>
          <a:lstStyle/>
          <a:p>
            <a:r>
              <a:rPr lang="en-US" dirty="0" smtClean="0"/>
              <a:t>Copyright © Texas Education Agency 2011. All rights reserved. Images and other multimedia content used with permission. </a:t>
            </a:r>
            <a:endParaRPr lang="en-US" dirty="0"/>
          </a:p>
        </p:txBody>
      </p:sp>
      <p:sp>
        <p:nvSpPr>
          <p:cNvPr id="7" name="Slide Number Placeholder 6"/>
          <p:cNvSpPr>
            <a:spLocks noGrp="1"/>
          </p:cNvSpPr>
          <p:nvPr>
            <p:ph type="sldNum" sz="quarter" idx="12"/>
          </p:nvPr>
        </p:nvSpPr>
        <p:spPr/>
        <p:txBody>
          <a:bodyPr/>
          <a:lstStyle/>
          <a:p>
            <a:fld id="{55C73919-1BAD-4A37-88DD-2F276BCAE57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7/8/2012</a:t>
            </a:r>
            <a:endParaRPr lang="en-US" dirty="0"/>
          </a:p>
        </p:txBody>
      </p:sp>
      <p:sp>
        <p:nvSpPr>
          <p:cNvPr id="6" name="Footer Placeholder 5"/>
          <p:cNvSpPr>
            <a:spLocks noGrp="1"/>
          </p:cNvSpPr>
          <p:nvPr>
            <p:ph type="ftr" sz="quarter" idx="11"/>
          </p:nvPr>
        </p:nvSpPr>
        <p:spPr/>
        <p:txBody>
          <a:bodyPr/>
          <a:lstStyle/>
          <a:p>
            <a:r>
              <a:rPr lang="en-US" dirty="0" smtClean="0"/>
              <a:t>Copyright © Texas Education Agency 2011. All rights reserved. Images and other multimedia content used with permission. </a:t>
            </a:r>
            <a:endParaRPr lang="en-US" dirty="0"/>
          </a:p>
        </p:txBody>
      </p:sp>
      <p:sp>
        <p:nvSpPr>
          <p:cNvPr id="7" name="Slide Number Placeholder 6"/>
          <p:cNvSpPr>
            <a:spLocks noGrp="1"/>
          </p:cNvSpPr>
          <p:nvPr>
            <p:ph type="sldNum" sz="quarter" idx="12"/>
          </p:nvPr>
        </p:nvSpPr>
        <p:spPr/>
        <p:txBody>
          <a:bodyPr/>
          <a:lstStyle/>
          <a:p>
            <a:fld id="{55C73919-1BAD-4A37-88DD-2F276BCAE57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9000"/>
            <a:lum/>
          </a:blip>
          <a:srcRect/>
          <a:stretch>
            <a:fillRect t="12000" r="80000" b="-6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7/8/2012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Texas Education Agency 2011. All rights reserved. Images and other multimedia content used with permission.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73919-1BAD-4A37-88DD-2F276BCAE57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514600" y="274638"/>
            <a:ext cx="6172200" cy="1143000"/>
          </a:xfrm>
        </p:spPr>
        <p:txBody>
          <a:bodyPr>
            <a:normAutofit fontScale="90000"/>
          </a:bodyPr>
          <a:lstStyle/>
          <a:p>
            <a:r>
              <a:rPr lang="en-US" dirty="0" smtClean="0">
                <a:solidFill>
                  <a:schemeClr val="accent6">
                    <a:lumMod val="75000"/>
                  </a:schemeClr>
                </a:solidFill>
              </a:rPr>
              <a:t>Understanding the </a:t>
            </a:r>
            <a:br>
              <a:rPr lang="en-US" dirty="0" smtClean="0">
                <a:solidFill>
                  <a:schemeClr val="accent6">
                    <a:lumMod val="75000"/>
                  </a:schemeClr>
                </a:solidFill>
              </a:rPr>
            </a:br>
            <a:r>
              <a:rPr lang="en-US" dirty="0" smtClean="0">
                <a:solidFill>
                  <a:schemeClr val="accent6">
                    <a:lumMod val="75000"/>
                  </a:schemeClr>
                </a:solidFill>
              </a:rPr>
              <a:t>Scientific Method</a:t>
            </a:r>
            <a:endParaRPr lang="en-US" dirty="0">
              <a:solidFill>
                <a:schemeClr val="accent6">
                  <a:lumMod val="75000"/>
                </a:schemeClr>
              </a:solidFill>
            </a:endParaRPr>
          </a:p>
        </p:txBody>
      </p:sp>
      <p:sp>
        <p:nvSpPr>
          <p:cNvPr id="7" name="Slide Number Placeholder 6"/>
          <p:cNvSpPr>
            <a:spLocks noGrp="1"/>
          </p:cNvSpPr>
          <p:nvPr>
            <p:ph type="sldNum" sz="quarter" idx="12"/>
          </p:nvPr>
        </p:nvSpPr>
        <p:spPr/>
        <p:txBody>
          <a:bodyPr/>
          <a:lstStyle/>
          <a:p>
            <a:fld id="{55C73919-1BAD-4A37-88DD-2F276BCAE578}" type="slidenum">
              <a:rPr lang="en-US" smtClean="0"/>
              <a:pPr/>
              <a:t>1</a:t>
            </a:fld>
            <a:endParaRPr lang="en-US" dirty="0"/>
          </a:p>
        </p:txBody>
      </p:sp>
      <p:pic>
        <p:nvPicPr>
          <p:cNvPr id="10" name="Content Placeholder 9"/>
          <p:cNvPicPr>
            <a:picLocks noGrp="1"/>
          </p:cNvPicPr>
          <p:nvPr>
            <p:ph idx="1"/>
          </p:nvPr>
        </p:nvPicPr>
        <p:blipFill>
          <a:blip r:embed="rId2" cstate="print"/>
          <a:srcRect/>
          <a:stretch>
            <a:fillRect/>
          </a:stretch>
        </p:blipFill>
        <p:spPr bwMode="auto">
          <a:xfrm>
            <a:off x="2209800" y="1600200"/>
            <a:ext cx="6553200" cy="45259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a:ln w="57150">
            <a:solidFill>
              <a:schemeClr val="tx2">
                <a:lumMod val="60000"/>
                <a:lumOff val="40000"/>
              </a:schemeClr>
            </a:solidFill>
          </a:ln>
        </p:spPr>
        <p:txBody>
          <a:bodyPr>
            <a:normAutofit/>
          </a:bodyPr>
          <a:lstStyle/>
          <a:p>
            <a:r>
              <a:rPr lang="en-US" u="sng" dirty="0" smtClean="0"/>
              <a:t>Hypothesis</a:t>
            </a:r>
            <a:r>
              <a:rPr lang="en-US" u="sng" dirty="0"/>
              <a:t>, Theory, or Law?</a:t>
            </a:r>
            <a:r>
              <a:rPr lang="en-US" dirty="0"/>
              <a:t/>
            </a:r>
            <a:br>
              <a:rPr lang="en-US" dirty="0"/>
            </a:br>
            <a:r>
              <a:rPr lang="en-US" dirty="0"/>
              <a:t> </a:t>
            </a:r>
            <a:endParaRPr lang="en-US" dirty="0">
              <a:solidFill>
                <a:schemeClr val="tx2">
                  <a:lumMod val="75000"/>
                </a:schemeClr>
              </a:solidFill>
            </a:endParaRPr>
          </a:p>
        </p:txBody>
      </p:sp>
      <p:sp>
        <p:nvSpPr>
          <p:cNvPr id="6" name="Slide Number Placeholder 5"/>
          <p:cNvSpPr>
            <a:spLocks noGrp="1"/>
          </p:cNvSpPr>
          <p:nvPr>
            <p:ph type="sldNum" sz="quarter" idx="12"/>
          </p:nvPr>
        </p:nvSpPr>
        <p:spPr/>
        <p:txBody>
          <a:bodyPr/>
          <a:lstStyle/>
          <a:p>
            <a:fld id="{55C73919-1BAD-4A37-88DD-2F276BCAE578}" type="slidenum">
              <a:rPr lang="en-US" smtClean="0"/>
              <a:pPr/>
              <a:t>10</a:t>
            </a:fld>
            <a:endParaRPr lang="en-US" dirty="0"/>
          </a:p>
        </p:txBody>
      </p:sp>
      <p:sp>
        <p:nvSpPr>
          <p:cNvPr id="1025" name="Rectangle 1"/>
          <p:cNvSpPr>
            <a:spLocks noGrp="1" noChangeArrowheads="1"/>
          </p:cNvSpPr>
          <p:nvPr>
            <p:ph sz="half" idx="1"/>
          </p:nvPr>
        </p:nvSpPr>
        <p:spPr bwMode="auto">
          <a:xfrm>
            <a:off x="457200" y="2352151"/>
            <a:ext cx="4114800" cy="4228850"/>
          </a:xfrm>
          <a:prstGeom prst="rect">
            <a:avLst/>
          </a:prstGeom>
          <a:solidFill>
            <a:schemeClr val="bg1"/>
          </a:solidFill>
          <a:ln w="5715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514350" lvl="0" indent="-514350" fontAlgn="base">
              <a:spcBef>
                <a:spcPct val="0"/>
              </a:spcBef>
              <a:spcAft>
                <a:spcPct val="0"/>
              </a:spcAft>
              <a:buNone/>
            </a:pPr>
            <a:r>
              <a:rPr lang="en-US" sz="3200" i="1" dirty="0" smtClean="0">
                <a:latin typeface="Arial" pitchFamily="34" charset="0"/>
                <a:cs typeface="Arial" pitchFamily="34" charset="0"/>
              </a:rPr>
              <a:t>Hypothesis: </a:t>
            </a:r>
          </a:p>
          <a:p>
            <a:pPr>
              <a:buFont typeface="Wingdings" pitchFamily="2" charset="2"/>
              <a:buChar char="Ø"/>
            </a:pPr>
            <a:r>
              <a:rPr lang="en-US" sz="3200" dirty="0" smtClean="0"/>
              <a:t> Must be testable by known scientific methods.</a:t>
            </a:r>
          </a:p>
          <a:p>
            <a:pPr>
              <a:buFont typeface="Wingdings" pitchFamily="2" charset="2"/>
              <a:buChar char="Ø"/>
            </a:pPr>
            <a:r>
              <a:rPr lang="en-US" sz="3200" dirty="0" smtClean="0"/>
              <a:t> Can be supported or refuted through further observation or experimentation.</a:t>
            </a:r>
            <a:endParaRPr kumimoji="0" lang="en-US" sz="3000" i="0" u="none" strike="noStrike" cap="none" normalizeH="0" baseline="0" dirty="0" smtClean="0">
              <a:ln>
                <a:noFill/>
              </a:ln>
              <a:solidFill>
                <a:schemeClr val="tx1"/>
              </a:solidFill>
              <a:effectLst/>
              <a:latin typeface="Arial" pitchFamily="34" charset="0"/>
              <a:cs typeface="Arial" pitchFamily="34" charset="0"/>
            </a:endParaRPr>
          </a:p>
        </p:txBody>
      </p:sp>
      <p:sp>
        <p:nvSpPr>
          <p:cNvPr id="20481" name="Rectangle 1"/>
          <p:cNvSpPr>
            <a:spLocks noGrp="1" noChangeArrowheads="1"/>
          </p:cNvSpPr>
          <p:nvPr>
            <p:ph sz="half" idx="2"/>
          </p:nvPr>
        </p:nvSpPr>
        <p:spPr bwMode="auto">
          <a:xfrm>
            <a:off x="4495800" y="1600200"/>
            <a:ext cx="4648200" cy="5257800"/>
          </a:xfrm>
          <a:prstGeom prst="rect">
            <a:avLst/>
          </a:prstGeom>
          <a:solidFill>
            <a:schemeClr val="bg1"/>
          </a:solidFill>
          <a:ln w="5715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buFont typeface="Wingdings" pitchFamily="2" charset="2"/>
              <a:buChar char="Ø"/>
            </a:pPr>
            <a:r>
              <a:rPr lang="en-US" sz="3200" dirty="0"/>
              <a:t> </a:t>
            </a:r>
            <a:r>
              <a:rPr lang="en-US" dirty="0" smtClean="0"/>
              <a:t>A </a:t>
            </a:r>
            <a:r>
              <a:rPr lang="en-US" dirty="0"/>
              <a:t>hypothesis </a:t>
            </a:r>
            <a:r>
              <a:rPr lang="en-US" b="1" dirty="0"/>
              <a:t>can be proven wrong</a:t>
            </a:r>
            <a:r>
              <a:rPr lang="en-US" dirty="0"/>
              <a:t>, it doesn’t have to be </a:t>
            </a:r>
            <a:r>
              <a:rPr lang="en-US" dirty="0" smtClean="0"/>
              <a:t>right --</a:t>
            </a:r>
            <a:r>
              <a:rPr lang="en-US" dirty="0"/>
              <a:t>a wrong a hypothesis only leads to another </a:t>
            </a:r>
            <a:r>
              <a:rPr lang="en-US" dirty="0" smtClean="0"/>
              <a:t>hypothesis         </a:t>
            </a:r>
          </a:p>
          <a:p>
            <a:pPr>
              <a:buNone/>
            </a:pPr>
            <a:r>
              <a:rPr lang="en-US" dirty="0" smtClean="0"/>
              <a:t>    --a better product, a better clue, a better suspect</a:t>
            </a:r>
          </a:p>
          <a:p>
            <a:pPr>
              <a:buFont typeface="Wingdings" pitchFamily="2" charset="2"/>
              <a:buChar char="Ø"/>
            </a:pPr>
            <a:r>
              <a:rPr lang="en-US" dirty="0" smtClean="0"/>
              <a:t>Should </a:t>
            </a:r>
            <a:r>
              <a:rPr lang="en-US" dirty="0"/>
              <a:t>be stated in such a way that the experiment will collect </a:t>
            </a:r>
            <a:r>
              <a:rPr lang="en-US" dirty="0" smtClean="0"/>
              <a:t>measureable/ quantified </a:t>
            </a:r>
            <a:r>
              <a:rPr lang="en-US" dirty="0"/>
              <a:t>data if </a:t>
            </a:r>
            <a:r>
              <a:rPr lang="en-US" dirty="0" smtClean="0"/>
              <a:t>possible.</a:t>
            </a:r>
            <a:endParaRPr lang="en-US" dirty="0"/>
          </a:p>
        </p:txBody>
      </p:sp>
      <p:sp>
        <p:nvSpPr>
          <p:cNvPr id="20482" name="Rectangle 2"/>
          <p:cNvSpPr>
            <a:spLocks noChangeArrowheads="1"/>
          </p:cNvSpPr>
          <p:nvPr/>
        </p:nvSpPr>
        <p:spPr bwMode="auto">
          <a:xfrm>
            <a:off x="0" y="97795"/>
            <a:ext cx="530915"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a:ln w="57150">
            <a:solidFill>
              <a:schemeClr val="tx2">
                <a:lumMod val="60000"/>
                <a:lumOff val="40000"/>
              </a:schemeClr>
            </a:solidFill>
          </a:ln>
        </p:spPr>
        <p:txBody>
          <a:bodyPr>
            <a:normAutofit/>
          </a:bodyPr>
          <a:lstStyle/>
          <a:p>
            <a:r>
              <a:rPr lang="en-US" u="sng" dirty="0" smtClean="0"/>
              <a:t>Hypothesis</a:t>
            </a:r>
            <a:r>
              <a:rPr lang="en-US" u="sng" dirty="0"/>
              <a:t>, Theory, or Law?</a:t>
            </a:r>
            <a:r>
              <a:rPr lang="en-US" dirty="0"/>
              <a:t/>
            </a:r>
            <a:br>
              <a:rPr lang="en-US" dirty="0"/>
            </a:br>
            <a:r>
              <a:rPr lang="en-US" dirty="0"/>
              <a:t> </a:t>
            </a:r>
            <a:endParaRPr lang="en-US" dirty="0">
              <a:solidFill>
                <a:schemeClr val="tx2">
                  <a:lumMod val="75000"/>
                </a:schemeClr>
              </a:solidFill>
            </a:endParaRPr>
          </a:p>
        </p:txBody>
      </p:sp>
      <p:sp>
        <p:nvSpPr>
          <p:cNvPr id="6" name="Slide Number Placeholder 5"/>
          <p:cNvSpPr>
            <a:spLocks noGrp="1"/>
          </p:cNvSpPr>
          <p:nvPr>
            <p:ph type="sldNum" sz="quarter" idx="12"/>
          </p:nvPr>
        </p:nvSpPr>
        <p:spPr/>
        <p:txBody>
          <a:bodyPr/>
          <a:lstStyle/>
          <a:p>
            <a:fld id="{55C73919-1BAD-4A37-88DD-2F276BCAE578}" type="slidenum">
              <a:rPr lang="en-US" smtClean="0"/>
              <a:pPr/>
              <a:t>11</a:t>
            </a:fld>
            <a:endParaRPr lang="en-US" dirty="0"/>
          </a:p>
        </p:txBody>
      </p:sp>
      <p:sp>
        <p:nvSpPr>
          <p:cNvPr id="1025" name="Rectangle 1"/>
          <p:cNvSpPr>
            <a:spLocks noGrp="1" noChangeArrowheads="1"/>
          </p:cNvSpPr>
          <p:nvPr>
            <p:ph sz="half" idx="1"/>
          </p:nvPr>
        </p:nvSpPr>
        <p:spPr bwMode="auto">
          <a:xfrm>
            <a:off x="457200" y="2998915"/>
            <a:ext cx="4114800" cy="2431435"/>
          </a:xfrm>
          <a:prstGeom prst="rect">
            <a:avLst/>
          </a:prstGeom>
          <a:solidFill>
            <a:schemeClr val="bg1"/>
          </a:solidFill>
          <a:ln w="5715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buFont typeface="Wingdings" pitchFamily="2" charset="2"/>
              <a:buChar char="Ø"/>
            </a:pPr>
            <a:r>
              <a:rPr lang="en-US" sz="3200" dirty="0" smtClean="0"/>
              <a:t>Theory: </a:t>
            </a:r>
            <a:r>
              <a:rPr lang="en-US" sz="3200" dirty="0"/>
              <a:t> </a:t>
            </a:r>
            <a:r>
              <a:rPr lang="en-US" sz="3200" dirty="0" smtClean="0"/>
              <a:t>A </a:t>
            </a:r>
            <a:r>
              <a:rPr lang="en-US" sz="3200" dirty="0"/>
              <a:t>theory is valid as long as there is no evidence to dispute it. </a:t>
            </a:r>
            <a:endParaRPr lang="en-US" sz="3200" dirty="0" smtClean="0"/>
          </a:p>
          <a:p>
            <a:pPr>
              <a:buNone/>
            </a:pPr>
            <a:endParaRPr lang="en-US" sz="2000" dirty="0" smtClean="0"/>
          </a:p>
        </p:txBody>
      </p:sp>
      <p:sp>
        <p:nvSpPr>
          <p:cNvPr id="20481" name="Rectangle 1"/>
          <p:cNvSpPr>
            <a:spLocks noGrp="1" noChangeArrowheads="1"/>
          </p:cNvSpPr>
          <p:nvPr>
            <p:ph sz="half" idx="2"/>
          </p:nvPr>
        </p:nvSpPr>
        <p:spPr bwMode="auto">
          <a:xfrm>
            <a:off x="4343400" y="2097657"/>
            <a:ext cx="4800600" cy="4007251"/>
          </a:xfrm>
          <a:prstGeom prst="rect">
            <a:avLst/>
          </a:prstGeom>
          <a:solidFill>
            <a:schemeClr val="bg1"/>
          </a:solidFill>
          <a:ln w="5715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buFont typeface="Wingdings" pitchFamily="2" charset="2"/>
              <a:buChar char="Ø"/>
            </a:pPr>
            <a:r>
              <a:rPr lang="en-US" sz="3200" dirty="0" smtClean="0">
                <a:cs typeface="Arial" pitchFamily="34" charset="0"/>
              </a:rPr>
              <a:t>Can be used as principles of explanation and </a:t>
            </a:r>
            <a:r>
              <a:rPr lang="en-US" sz="3200" b="1" dirty="0" smtClean="0">
                <a:cs typeface="Arial" pitchFamily="34" charset="0"/>
              </a:rPr>
              <a:t>prediction</a:t>
            </a:r>
            <a:r>
              <a:rPr lang="en-US" sz="3200" dirty="0" smtClean="0">
                <a:cs typeface="Arial" pitchFamily="34" charset="0"/>
              </a:rPr>
              <a:t> for a group of phenomenon</a:t>
            </a:r>
            <a:r>
              <a:rPr lang="en-US" sz="3200" dirty="0" smtClean="0"/>
              <a:t>.</a:t>
            </a:r>
          </a:p>
          <a:p>
            <a:pPr>
              <a:buFont typeface="Wingdings" pitchFamily="2" charset="2"/>
              <a:buChar char="Ø"/>
            </a:pPr>
            <a:r>
              <a:rPr lang="en-US" sz="3200" dirty="0" smtClean="0"/>
              <a:t>Theories are well-established and highly reliable.</a:t>
            </a:r>
          </a:p>
          <a:p>
            <a:pPr>
              <a:buFont typeface="Wingdings" pitchFamily="2" charset="2"/>
              <a:buChar char="Ø"/>
            </a:pPr>
            <a:endParaRPr kumimoji="0" lang="en-US" sz="2000" i="0" u="none" strike="noStrike" cap="none" normalizeH="0" baseline="0" dirty="0" smtClean="0">
              <a:ln>
                <a:noFill/>
              </a:ln>
              <a:solidFill>
                <a:schemeClr val="tx1"/>
              </a:solidFill>
              <a:effectLst/>
              <a:cs typeface="Arial" pitchFamily="34" charset="0"/>
            </a:endParaRPr>
          </a:p>
        </p:txBody>
      </p:sp>
      <p:sp>
        <p:nvSpPr>
          <p:cNvPr id="20482" name="Rectangle 2"/>
          <p:cNvSpPr>
            <a:spLocks noChangeArrowheads="1"/>
          </p:cNvSpPr>
          <p:nvPr/>
        </p:nvSpPr>
        <p:spPr bwMode="auto">
          <a:xfrm>
            <a:off x="0" y="97795"/>
            <a:ext cx="530915"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a:ln w="57150">
            <a:solidFill>
              <a:schemeClr val="tx2">
                <a:lumMod val="60000"/>
                <a:lumOff val="40000"/>
              </a:schemeClr>
            </a:solidFill>
          </a:ln>
        </p:spPr>
        <p:txBody>
          <a:bodyPr>
            <a:normAutofit/>
          </a:bodyPr>
          <a:lstStyle/>
          <a:p>
            <a:r>
              <a:rPr lang="en-US" u="sng" dirty="0" smtClean="0"/>
              <a:t>Hypothesis</a:t>
            </a:r>
            <a:r>
              <a:rPr lang="en-US" u="sng" dirty="0"/>
              <a:t>, Theory, or Law?</a:t>
            </a:r>
            <a:r>
              <a:rPr lang="en-US" dirty="0"/>
              <a:t/>
            </a:r>
            <a:br>
              <a:rPr lang="en-US" dirty="0"/>
            </a:br>
            <a:r>
              <a:rPr lang="en-US" dirty="0"/>
              <a:t> </a:t>
            </a:r>
            <a:endParaRPr lang="en-US" dirty="0">
              <a:solidFill>
                <a:schemeClr val="tx2">
                  <a:lumMod val="75000"/>
                </a:schemeClr>
              </a:solidFill>
            </a:endParaRPr>
          </a:p>
        </p:txBody>
      </p:sp>
      <p:sp>
        <p:nvSpPr>
          <p:cNvPr id="6" name="Slide Number Placeholder 5"/>
          <p:cNvSpPr>
            <a:spLocks noGrp="1"/>
          </p:cNvSpPr>
          <p:nvPr>
            <p:ph type="sldNum" sz="quarter" idx="12"/>
          </p:nvPr>
        </p:nvSpPr>
        <p:spPr/>
        <p:txBody>
          <a:bodyPr/>
          <a:lstStyle/>
          <a:p>
            <a:fld id="{55C73919-1BAD-4A37-88DD-2F276BCAE578}" type="slidenum">
              <a:rPr lang="en-US" smtClean="0"/>
              <a:pPr/>
              <a:t>12</a:t>
            </a:fld>
            <a:endParaRPr lang="en-US" dirty="0"/>
          </a:p>
        </p:txBody>
      </p:sp>
      <p:sp>
        <p:nvSpPr>
          <p:cNvPr id="1025" name="Rectangle 1"/>
          <p:cNvSpPr>
            <a:spLocks noGrp="1" noChangeArrowheads="1"/>
          </p:cNvSpPr>
          <p:nvPr>
            <p:ph sz="half" idx="1"/>
          </p:nvPr>
        </p:nvSpPr>
        <p:spPr bwMode="auto">
          <a:xfrm>
            <a:off x="1828800" y="3353364"/>
            <a:ext cx="2743200" cy="1274195"/>
          </a:xfrm>
          <a:prstGeom prst="rect">
            <a:avLst/>
          </a:prstGeom>
          <a:solidFill>
            <a:schemeClr val="bg1"/>
          </a:solidFill>
          <a:ln w="5715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4800" b="1" i="1" u="sng" dirty="0" smtClean="0"/>
              <a:t>Theory:</a:t>
            </a:r>
            <a:endParaRPr lang="en-US" sz="2400" b="1" i="1" u="sng" dirty="0" smtClean="0"/>
          </a:p>
          <a:p>
            <a:pPr>
              <a:buNone/>
            </a:pPr>
            <a:endParaRPr lang="en-US" sz="2400" b="1" i="1" u="sng" dirty="0" smtClean="0"/>
          </a:p>
        </p:txBody>
      </p:sp>
      <p:sp>
        <p:nvSpPr>
          <p:cNvPr id="20481" name="Rectangle 1"/>
          <p:cNvSpPr>
            <a:spLocks noGrp="1" noChangeArrowheads="1"/>
          </p:cNvSpPr>
          <p:nvPr>
            <p:ph sz="half" idx="2"/>
          </p:nvPr>
        </p:nvSpPr>
        <p:spPr bwMode="auto">
          <a:xfrm>
            <a:off x="4343400" y="2701517"/>
            <a:ext cx="4800600" cy="2886944"/>
          </a:xfrm>
          <a:prstGeom prst="rect">
            <a:avLst/>
          </a:prstGeom>
          <a:solidFill>
            <a:schemeClr val="bg1"/>
          </a:solidFill>
          <a:ln w="5715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3200" dirty="0" smtClean="0"/>
              <a:t>Theories </a:t>
            </a:r>
            <a:r>
              <a:rPr lang="en-US" sz="3200" dirty="0"/>
              <a:t>can be disproven, modified, or changed with new </a:t>
            </a:r>
            <a:r>
              <a:rPr lang="en-US" sz="3200" dirty="0" smtClean="0"/>
              <a:t>scientific knowledge</a:t>
            </a:r>
            <a:r>
              <a:rPr lang="en-US" sz="3200" dirty="0"/>
              <a:t>, observations, and </a:t>
            </a:r>
            <a:r>
              <a:rPr lang="en-US" sz="3200" dirty="0" smtClean="0"/>
              <a:t>technology.</a:t>
            </a:r>
          </a:p>
          <a:p>
            <a:pPr>
              <a:buNone/>
            </a:pPr>
            <a:endParaRPr kumimoji="0" lang="en-US" sz="1800" i="0" u="none" strike="noStrike" cap="none" normalizeH="0" baseline="0" dirty="0" smtClean="0">
              <a:ln>
                <a:noFill/>
              </a:ln>
              <a:solidFill>
                <a:schemeClr val="tx1"/>
              </a:solidFill>
              <a:effectLst/>
              <a:cs typeface="Arial" pitchFamily="34" charset="0"/>
            </a:endParaRPr>
          </a:p>
        </p:txBody>
      </p:sp>
      <p:sp>
        <p:nvSpPr>
          <p:cNvPr id="20482" name="Rectangle 2"/>
          <p:cNvSpPr>
            <a:spLocks noChangeArrowheads="1"/>
          </p:cNvSpPr>
          <p:nvPr/>
        </p:nvSpPr>
        <p:spPr bwMode="auto">
          <a:xfrm>
            <a:off x="0" y="97795"/>
            <a:ext cx="530915"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a:ln w="57150">
            <a:solidFill>
              <a:schemeClr val="tx2">
                <a:lumMod val="60000"/>
                <a:lumOff val="40000"/>
              </a:schemeClr>
            </a:solidFill>
          </a:ln>
        </p:spPr>
        <p:txBody>
          <a:bodyPr>
            <a:normAutofit/>
          </a:bodyPr>
          <a:lstStyle/>
          <a:p>
            <a:r>
              <a:rPr lang="en-US" u="sng" dirty="0" smtClean="0"/>
              <a:t>Hypothesis</a:t>
            </a:r>
            <a:r>
              <a:rPr lang="en-US" u="sng" dirty="0"/>
              <a:t>, Theory, or Law?</a:t>
            </a:r>
            <a:r>
              <a:rPr lang="en-US" dirty="0"/>
              <a:t/>
            </a:r>
            <a:br>
              <a:rPr lang="en-US" dirty="0"/>
            </a:br>
            <a:r>
              <a:rPr lang="en-US" dirty="0"/>
              <a:t> </a:t>
            </a:r>
            <a:endParaRPr lang="en-US" dirty="0">
              <a:solidFill>
                <a:schemeClr val="tx2">
                  <a:lumMod val="75000"/>
                </a:schemeClr>
              </a:solidFill>
            </a:endParaRPr>
          </a:p>
        </p:txBody>
      </p:sp>
      <p:sp>
        <p:nvSpPr>
          <p:cNvPr id="6" name="Slide Number Placeholder 5"/>
          <p:cNvSpPr>
            <a:spLocks noGrp="1"/>
          </p:cNvSpPr>
          <p:nvPr>
            <p:ph type="sldNum" sz="quarter" idx="12"/>
          </p:nvPr>
        </p:nvSpPr>
        <p:spPr/>
        <p:txBody>
          <a:bodyPr/>
          <a:lstStyle/>
          <a:p>
            <a:fld id="{55C73919-1BAD-4A37-88DD-2F276BCAE578}" type="slidenum">
              <a:rPr lang="en-US" smtClean="0"/>
              <a:pPr/>
              <a:t>13</a:t>
            </a:fld>
            <a:endParaRPr lang="en-US" dirty="0"/>
          </a:p>
        </p:txBody>
      </p:sp>
      <p:sp>
        <p:nvSpPr>
          <p:cNvPr id="1025" name="Rectangle 1"/>
          <p:cNvSpPr>
            <a:spLocks noGrp="1" noChangeArrowheads="1"/>
          </p:cNvSpPr>
          <p:nvPr>
            <p:ph sz="half" idx="1"/>
          </p:nvPr>
        </p:nvSpPr>
        <p:spPr bwMode="auto">
          <a:xfrm>
            <a:off x="1828800" y="3574963"/>
            <a:ext cx="2743200" cy="830997"/>
          </a:xfrm>
          <a:prstGeom prst="rect">
            <a:avLst/>
          </a:prstGeom>
          <a:solidFill>
            <a:schemeClr val="bg1"/>
          </a:solidFill>
          <a:ln w="5715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4800" b="1" i="1" u="sng" dirty="0" smtClean="0"/>
              <a:t>Law:</a:t>
            </a:r>
            <a:endParaRPr lang="en-US" sz="4800" dirty="0"/>
          </a:p>
        </p:txBody>
      </p:sp>
      <p:sp>
        <p:nvSpPr>
          <p:cNvPr id="20481" name="Rectangle 1"/>
          <p:cNvSpPr>
            <a:spLocks noGrp="1" noChangeArrowheads="1"/>
          </p:cNvSpPr>
          <p:nvPr>
            <p:ph sz="half" idx="2"/>
          </p:nvPr>
        </p:nvSpPr>
        <p:spPr bwMode="auto">
          <a:xfrm>
            <a:off x="4038600" y="2432450"/>
            <a:ext cx="5105400" cy="4228850"/>
          </a:xfrm>
          <a:prstGeom prst="rect">
            <a:avLst/>
          </a:prstGeom>
          <a:solidFill>
            <a:schemeClr val="bg1"/>
          </a:solidFill>
          <a:ln w="5715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3200" dirty="0" smtClean="0"/>
              <a:t> At the time that it is made, no exceptions have ever been found in a law.</a:t>
            </a:r>
          </a:p>
          <a:p>
            <a:pPr>
              <a:buNone/>
            </a:pPr>
            <a:r>
              <a:rPr lang="en-US" sz="3200" dirty="0" smtClean="0"/>
              <a:t>  Laws never explain “why” something happens, only that it will always happen the same way with no exceptions.</a:t>
            </a:r>
            <a:endParaRPr kumimoji="0" lang="en-US" sz="3200" i="0" u="none" strike="noStrike" cap="none" normalizeH="0" baseline="0" dirty="0" smtClean="0">
              <a:ln>
                <a:noFill/>
              </a:ln>
              <a:solidFill>
                <a:schemeClr val="tx1"/>
              </a:solidFill>
              <a:effectLst/>
              <a:cs typeface="Arial" pitchFamily="34" charset="0"/>
            </a:endParaRPr>
          </a:p>
        </p:txBody>
      </p:sp>
      <p:sp>
        <p:nvSpPr>
          <p:cNvPr id="20482" name="Rectangle 2"/>
          <p:cNvSpPr>
            <a:spLocks noChangeArrowheads="1"/>
          </p:cNvSpPr>
          <p:nvPr/>
        </p:nvSpPr>
        <p:spPr bwMode="auto">
          <a:xfrm>
            <a:off x="0" y="97795"/>
            <a:ext cx="530915"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a:ln w="57150">
            <a:solidFill>
              <a:schemeClr val="tx2">
                <a:lumMod val="60000"/>
                <a:lumOff val="40000"/>
              </a:schemeClr>
            </a:solidFill>
          </a:ln>
        </p:spPr>
        <p:txBody>
          <a:bodyPr>
            <a:normAutofit/>
          </a:bodyPr>
          <a:lstStyle/>
          <a:p>
            <a:r>
              <a:rPr lang="en-US" u="sng" dirty="0" smtClean="0"/>
              <a:t>Hypothesis</a:t>
            </a:r>
            <a:r>
              <a:rPr lang="en-US" u="sng" dirty="0"/>
              <a:t>, Theory, or Law?</a:t>
            </a:r>
            <a:r>
              <a:rPr lang="en-US" dirty="0"/>
              <a:t/>
            </a:r>
            <a:br>
              <a:rPr lang="en-US" dirty="0"/>
            </a:br>
            <a:r>
              <a:rPr lang="en-US" dirty="0"/>
              <a:t> </a:t>
            </a:r>
            <a:endParaRPr lang="en-US" dirty="0">
              <a:solidFill>
                <a:schemeClr val="tx2">
                  <a:lumMod val="75000"/>
                </a:schemeClr>
              </a:solidFill>
            </a:endParaRPr>
          </a:p>
        </p:txBody>
      </p:sp>
      <p:sp>
        <p:nvSpPr>
          <p:cNvPr id="6" name="Slide Number Placeholder 5"/>
          <p:cNvSpPr>
            <a:spLocks noGrp="1"/>
          </p:cNvSpPr>
          <p:nvPr>
            <p:ph type="sldNum" sz="quarter" idx="12"/>
          </p:nvPr>
        </p:nvSpPr>
        <p:spPr/>
        <p:txBody>
          <a:bodyPr/>
          <a:lstStyle/>
          <a:p>
            <a:fld id="{55C73919-1BAD-4A37-88DD-2F276BCAE578}" type="slidenum">
              <a:rPr lang="en-US" smtClean="0"/>
              <a:pPr/>
              <a:t>14</a:t>
            </a:fld>
            <a:endParaRPr lang="en-US" dirty="0"/>
          </a:p>
        </p:txBody>
      </p:sp>
      <p:sp>
        <p:nvSpPr>
          <p:cNvPr id="1025" name="Rectangle 1"/>
          <p:cNvSpPr>
            <a:spLocks noGrp="1" noChangeArrowheads="1"/>
          </p:cNvSpPr>
          <p:nvPr>
            <p:ph sz="half" idx="1"/>
          </p:nvPr>
        </p:nvSpPr>
        <p:spPr bwMode="auto">
          <a:xfrm>
            <a:off x="1219200" y="3574963"/>
            <a:ext cx="2895600" cy="830997"/>
          </a:xfrm>
          <a:prstGeom prst="rect">
            <a:avLst/>
          </a:prstGeom>
          <a:solidFill>
            <a:schemeClr val="bg1"/>
          </a:solidFill>
          <a:ln w="5715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4800" b="1" i="1" u="sng" dirty="0" smtClean="0"/>
              <a:t>Law:</a:t>
            </a:r>
            <a:endParaRPr lang="en-US" sz="4800" dirty="0"/>
          </a:p>
        </p:txBody>
      </p:sp>
      <p:sp>
        <p:nvSpPr>
          <p:cNvPr id="20481" name="Rectangle 1"/>
          <p:cNvSpPr>
            <a:spLocks noGrp="1" noChangeArrowheads="1"/>
          </p:cNvSpPr>
          <p:nvPr>
            <p:ph sz="half" idx="2"/>
          </p:nvPr>
        </p:nvSpPr>
        <p:spPr bwMode="auto">
          <a:xfrm>
            <a:off x="3886200" y="1449238"/>
            <a:ext cx="5257800" cy="5213735"/>
          </a:xfrm>
          <a:prstGeom prst="rect">
            <a:avLst/>
          </a:prstGeom>
          <a:solidFill>
            <a:schemeClr val="bg1"/>
          </a:solidFill>
          <a:ln w="5715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3200" dirty="0" smtClean="0"/>
              <a:t>Example</a:t>
            </a:r>
            <a:r>
              <a:rPr lang="en-US" sz="3200" dirty="0"/>
              <a:t>:  Newton’s Law of Gravity—could be used to predict </a:t>
            </a:r>
            <a:r>
              <a:rPr lang="en-US" sz="3200" dirty="0" smtClean="0"/>
              <a:t>the behavior </a:t>
            </a:r>
            <a:r>
              <a:rPr lang="en-US" sz="3200" dirty="0"/>
              <a:t>of a dropped object, but it could not explain why it </a:t>
            </a:r>
            <a:r>
              <a:rPr lang="en-US" sz="3200" dirty="0" smtClean="0"/>
              <a:t>    happened</a:t>
            </a:r>
            <a:r>
              <a:rPr lang="en-US" sz="3200" dirty="0"/>
              <a:t>.</a:t>
            </a:r>
          </a:p>
          <a:p>
            <a:pPr>
              <a:buNone/>
            </a:pPr>
            <a:r>
              <a:rPr lang="en-US" sz="3200" dirty="0" smtClean="0"/>
              <a:t>Theories </a:t>
            </a:r>
            <a:r>
              <a:rPr lang="en-US" sz="3200" dirty="0"/>
              <a:t>explain the “why” something happens, laws predict that </a:t>
            </a:r>
            <a:r>
              <a:rPr lang="en-US" sz="3200" dirty="0" smtClean="0"/>
              <a:t>it will </a:t>
            </a:r>
            <a:r>
              <a:rPr lang="en-US" sz="3200" dirty="0"/>
              <a:t>always happen the same way.</a:t>
            </a:r>
            <a:endParaRPr kumimoji="0" lang="en-US" sz="3200" i="0" u="none" strike="noStrike" cap="none" normalizeH="0" baseline="0" dirty="0" smtClean="0">
              <a:ln>
                <a:noFill/>
              </a:ln>
              <a:solidFill>
                <a:schemeClr val="tx1"/>
              </a:solidFill>
              <a:effectLst/>
              <a:cs typeface="Arial" pitchFamily="34" charset="0"/>
            </a:endParaRPr>
          </a:p>
        </p:txBody>
      </p:sp>
      <p:sp>
        <p:nvSpPr>
          <p:cNvPr id="20482" name="Rectangle 2"/>
          <p:cNvSpPr>
            <a:spLocks noChangeArrowheads="1"/>
          </p:cNvSpPr>
          <p:nvPr/>
        </p:nvSpPr>
        <p:spPr bwMode="auto">
          <a:xfrm>
            <a:off x="0" y="97795"/>
            <a:ext cx="530915"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ln w="76200">
            <a:solidFill>
              <a:srgbClr val="92D050"/>
            </a:solidFill>
          </a:ln>
        </p:spPr>
        <p:txBody>
          <a:bodyPr>
            <a:normAutofit fontScale="90000"/>
          </a:bodyPr>
          <a:lstStyle/>
          <a:p>
            <a:r>
              <a:rPr lang="en-US" dirty="0" smtClean="0">
                <a:solidFill>
                  <a:schemeClr val="accent3">
                    <a:lumMod val="50000"/>
                  </a:schemeClr>
                </a:solidFill>
              </a:rPr>
              <a:t>CONPITT</a:t>
            </a:r>
            <a:br>
              <a:rPr lang="en-US" dirty="0" smtClean="0">
                <a:solidFill>
                  <a:schemeClr val="accent3">
                    <a:lumMod val="50000"/>
                  </a:schemeClr>
                </a:solidFill>
              </a:rPr>
            </a:br>
            <a:r>
              <a:rPr lang="en-US" dirty="0" smtClean="0">
                <a:solidFill>
                  <a:schemeClr val="accent3">
                    <a:lumMod val="50000"/>
                  </a:schemeClr>
                </a:solidFill>
              </a:rPr>
              <a:t>6 Criteria of Science</a:t>
            </a:r>
            <a:endParaRPr lang="en-US" dirty="0">
              <a:solidFill>
                <a:schemeClr val="accent3">
                  <a:lumMod val="50000"/>
                </a:schemeClr>
              </a:solidFill>
            </a:endParaRPr>
          </a:p>
        </p:txBody>
      </p:sp>
      <p:sp>
        <p:nvSpPr>
          <p:cNvPr id="3" name="Content Placeholder 2"/>
          <p:cNvSpPr>
            <a:spLocks noGrp="1"/>
          </p:cNvSpPr>
          <p:nvPr>
            <p:ph sz="half" idx="1"/>
          </p:nvPr>
        </p:nvSpPr>
        <p:spPr/>
        <p:txBody>
          <a:bodyPr>
            <a:normAutofit/>
          </a:bodyPr>
          <a:lstStyle/>
          <a:p>
            <a:pPr>
              <a:buClr>
                <a:srgbClr val="00B0F0"/>
              </a:buClr>
              <a:buFont typeface="Wingdings" pitchFamily="2" charset="2"/>
              <a:buChar char="Ø"/>
            </a:pPr>
            <a:r>
              <a:rPr lang="en-US" sz="4400" dirty="0" smtClean="0">
                <a:solidFill>
                  <a:srgbClr val="00B0F0"/>
                </a:solidFill>
              </a:rPr>
              <a:t>Consistent</a:t>
            </a:r>
          </a:p>
          <a:p>
            <a:pPr>
              <a:buClr>
                <a:srgbClr val="00B0F0"/>
              </a:buClr>
              <a:buFont typeface="Wingdings" pitchFamily="2" charset="2"/>
              <a:buChar char="Ø"/>
            </a:pPr>
            <a:endParaRPr lang="en-US" sz="4400" dirty="0" smtClean="0">
              <a:solidFill>
                <a:srgbClr val="00B0F0"/>
              </a:solidFill>
            </a:endParaRPr>
          </a:p>
          <a:p>
            <a:pPr>
              <a:buClr>
                <a:srgbClr val="00B0F0"/>
              </a:buClr>
              <a:buFont typeface="Wingdings" pitchFamily="2" charset="2"/>
              <a:buChar char="Ø"/>
            </a:pPr>
            <a:r>
              <a:rPr lang="en-US" sz="4400" dirty="0" smtClean="0">
                <a:solidFill>
                  <a:srgbClr val="00B0F0"/>
                </a:solidFill>
              </a:rPr>
              <a:t>Observable</a:t>
            </a:r>
          </a:p>
          <a:p>
            <a:pPr>
              <a:buClr>
                <a:srgbClr val="00B0F0"/>
              </a:buClr>
              <a:buFont typeface="Wingdings" pitchFamily="2" charset="2"/>
              <a:buChar char="Ø"/>
            </a:pPr>
            <a:endParaRPr lang="en-US" sz="4400" dirty="0" smtClean="0">
              <a:solidFill>
                <a:srgbClr val="00B0F0"/>
              </a:solidFill>
            </a:endParaRPr>
          </a:p>
          <a:p>
            <a:pPr>
              <a:buClr>
                <a:srgbClr val="00B0F0"/>
              </a:buClr>
              <a:buFont typeface="Wingdings" pitchFamily="2" charset="2"/>
              <a:buChar char="Ø"/>
            </a:pPr>
            <a:r>
              <a:rPr lang="en-US" sz="4400" dirty="0" smtClean="0">
                <a:solidFill>
                  <a:srgbClr val="00B0F0"/>
                </a:solidFill>
              </a:rPr>
              <a:t>Natural</a:t>
            </a:r>
            <a:endParaRPr lang="en-US" sz="4400" dirty="0">
              <a:solidFill>
                <a:srgbClr val="00B0F0"/>
              </a:solidFill>
            </a:endParaRPr>
          </a:p>
        </p:txBody>
      </p:sp>
      <p:sp>
        <p:nvSpPr>
          <p:cNvPr id="4" name="Content Placeholder 3"/>
          <p:cNvSpPr>
            <a:spLocks noGrp="1"/>
          </p:cNvSpPr>
          <p:nvPr>
            <p:ph sz="half" idx="2"/>
          </p:nvPr>
        </p:nvSpPr>
        <p:spPr>
          <a:xfrm>
            <a:off x="4648200" y="1752600"/>
            <a:ext cx="4038600" cy="4373563"/>
          </a:xfrm>
        </p:spPr>
        <p:txBody>
          <a:bodyPr/>
          <a:lstStyle/>
          <a:p>
            <a:pPr>
              <a:buClr>
                <a:srgbClr val="00B0F0"/>
              </a:buClr>
              <a:buFont typeface="Wingdings" pitchFamily="2" charset="2"/>
              <a:buChar char="Ø"/>
            </a:pPr>
            <a:r>
              <a:rPr lang="en-US" sz="4400" dirty="0" smtClean="0">
                <a:solidFill>
                  <a:srgbClr val="00B0F0"/>
                </a:solidFill>
              </a:rPr>
              <a:t>Predictable</a:t>
            </a:r>
          </a:p>
          <a:p>
            <a:pPr>
              <a:buClr>
                <a:srgbClr val="00B0F0"/>
              </a:buClr>
              <a:buNone/>
            </a:pPr>
            <a:endParaRPr lang="en-US" sz="4400" dirty="0" smtClean="0">
              <a:solidFill>
                <a:srgbClr val="00B0F0"/>
              </a:solidFill>
            </a:endParaRPr>
          </a:p>
          <a:p>
            <a:pPr>
              <a:buClr>
                <a:srgbClr val="00B0F0"/>
              </a:buClr>
              <a:buFont typeface="Wingdings" pitchFamily="2" charset="2"/>
              <a:buChar char="Ø"/>
            </a:pPr>
            <a:r>
              <a:rPr lang="en-US" sz="4400" dirty="0" smtClean="0">
                <a:solidFill>
                  <a:srgbClr val="00B0F0"/>
                </a:solidFill>
              </a:rPr>
              <a:t>Testable</a:t>
            </a:r>
          </a:p>
          <a:p>
            <a:pPr>
              <a:buClr>
                <a:srgbClr val="00B0F0"/>
              </a:buClr>
              <a:buNone/>
            </a:pPr>
            <a:endParaRPr lang="en-US" sz="4400" dirty="0" smtClean="0">
              <a:solidFill>
                <a:srgbClr val="00B0F0"/>
              </a:solidFill>
            </a:endParaRPr>
          </a:p>
          <a:p>
            <a:pPr>
              <a:buClr>
                <a:srgbClr val="00B0F0"/>
              </a:buClr>
              <a:buFont typeface="Wingdings" pitchFamily="2" charset="2"/>
              <a:buChar char="Ø"/>
            </a:pPr>
            <a:r>
              <a:rPr lang="en-US" sz="4400" dirty="0" smtClean="0">
                <a:solidFill>
                  <a:srgbClr val="00B0F0"/>
                </a:solidFill>
              </a:rPr>
              <a:t>Tentative</a:t>
            </a:r>
          </a:p>
          <a:p>
            <a:endParaRPr lang="en-US" dirty="0"/>
          </a:p>
        </p:txBody>
      </p:sp>
      <p:sp>
        <p:nvSpPr>
          <p:cNvPr id="7" name="Slide Number Placeholder 6"/>
          <p:cNvSpPr>
            <a:spLocks noGrp="1"/>
          </p:cNvSpPr>
          <p:nvPr>
            <p:ph type="sldNum" sz="quarter" idx="12"/>
          </p:nvPr>
        </p:nvSpPr>
        <p:spPr/>
        <p:txBody>
          <a:bodyPr/>
          <a:lstStyle/>
          <a:p>
            <a:fld id="{55C73919-1BAD-4A37-88DD-2F276BCAE578}"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ln w="76200">
            <a:solidFill>
              <a:srgbClr val="92D050"/>
            </a:solidFill>
          </a:ln>
        </p:spPr>
        <p:txBody>
          <a:bodyPr>
            <a:normAutofit/>
          </a:bodyPr>
          <a:lstStyle/>
          <a:p>
            <a:r>
              <a:rPr lang="en-US" b="1" dirty="0" smtClean="0">
                <a:solidFill>
                  <a:schemeClr val="accent3">
                    <a:lumMod val="50000"/>
                  </a:schemeClr>
                </a:solidFill>
              </a:rPr>
              <a:t>Non-Science:</a:t>
            </a:r>
            <a:r>
              <a:rPr lang="en-US" sz="3200" b="1" dirty="0">
                <a:solidFill>
                  <a:schemeClr val="accent3">
                    <a:lumMod val="50000"/>
                  </a:schemeClr>
                </a:solidFill>
              </a:rPr>
              <a:t> </a:t>
            </a:r>
            <a:r>
              <a:rPr lang="en-US" sz="3600" b="1" dirty="0" smtClean="0">
                <a:solidFill>
                  <a:schemeClr val="accent3">
                    <a:lumMod val="50000"/>
                  </a:schemeClr>
                </a:solidFill>
              </a:rPr>
              <a:t>An area of science that does not meet the criteria of science.</a:t>
            </a:r>
            <a:endParaRPr lang="en-US" b="1" dirty="0">
              <a:solidFill>
                <a:schemeClr val="accent3">
                  <a:lumMod val="50000"/>
                </a:schemeClr>
              </a:solidFill>
            </a:endParaRPr>
          </a:p>
        </p:txBody>
      </p:sp>
      <p:sp>
        <p:nvSpPr>
          <p:cNvPr id="3" name="Content Placeholder 2"/>
          <p:cNvSpPr>
            <a:spLocks noGrp="1"/>
          </p:cNvSpPr>
          <p:nvPr>
            <p:ph sz="half" idx="1"/>
          </p:nvPr>
        </p:nvSpPr>
        <p:spPr/>
        <p:txBody>
          <a:bodyPr>
            <a:normAutofit fontScale="85000" lnSpcReduction="10000"/>
          </a:bodyPr>
          <a:lstStyle/>
          <a:p>
            <a:pPr>
              <a:buClr>
                <a:srgbClr val="00B0F0"/>
              </a:buClr>
              <a:buFont typeface="Wingdings" pitchFamily="2" charset="2"/>
              <a:buChar char="Ø"/>
            </a:pPr>
            <a:r>
              <a:rPr lang="en-US" sz="4000" dirty="0" smtClean="0">
                <a:solidFill>
                  <a:srgbClr val="00B0F0"/>
                </a:solidFill>
              </a:rPr>
              <a:t>Non-science areas </a:t>
            </a:r>
            <a:r>
              <a:rPr lang="en-US" sz="4000" dirty="0" smtClean="0"/>
              <a:t>may be very logical and based on good reasoning, but do not fall in the realm of true  science.</a:t>
            </a:r>
            <a:endParaRPr lang="en-US" sz="4000" dirty="0"/>
          </a:p>
        </p:txBody>
      </p:sp>
      <p:sp>
        <p:nvSpPr>
          <p:cNvPr id="4" name="Content Placeholder 3"/>
          <p:cNvSpPr>
            <a:spLocks noGrp="1"/>
          </p:cNvSpPr>
          <p:nvPr>
            <p:ph sz="half" idx="2"/>
          </p:nvPr>
        </p:nvSpPr>
        <p:spPr>
          <a:xfrm>
            <a:off x="4648200" y="1600200"/>
            <a:ext cx="4038600" cy="4525963"/>
          </a:xfrm>
        </p:spPr>
        <p:txBody>
          <a:bodyPr>
            <a:normAutofit fontScale="85000" lnSpcReduction="10000"/>
          </a:bodyPr>
          <a:lstStyle/>
          <a:p>
            <a:pPr>
              <a:buClr>
                <a:srgbClr val="00B0F0"/>
              </a:buClr>
              <a:buFont typeface="Wingdings" pitchFamily="2" charset="2"/>
              <a:buChar char="Ø"/>
            </a:pPr>
            <a:r>
              <a:rPr lang="en-US" sz="4400" dirty="0" smtClean="0">
                <a:solidFill>
                  <a:srgbClr val="00B0F0"/>
                </a:solidFill>
              </a:rPr>
              <a:t>Examples:</a:t>
            </a:r>
          </a:p>
          <a:p>
            <a:pPr>
              <a:buClr>
                <a:srgbClr val="00B0F0"/>
              </a:buClr>
              <a:buNone/>
            </a:pPr>
            <a:endParaRPr lang="en-US" sz="2100" dirty="0" smtClean="0">
              <a:solidFill>
                <a:srgbClr val="00B0F0"/>
              </a:solidFill>
            </a:endParaRPr>
          </a:p>
          <a:p>
            <a:pPr>
              <a:buClr>
                <a:srgbClr val="00B0F0"/>
              </a:buClr>
            </a:pPr>
            <a:r>
              <a:rPr lang="en-US" sz="4400" dirty="0" smtClean="0">
                <a:solidFill>
                  <a:srgbClr val="00B0F0"/>
                </a:solidFill>
              </a:rPr>
              <a:t> Belief Systems</a:t>
            </a:r>
          </a:p>
          <a:p>
            <a:pPr>
              <a:buClr>
                <a:srgbClr val="00B0F0"/>
              </a:buClr>
            </a:pPr>
            <a:r>
              <a:rPr lang="en-US" sz="4400" dirty="0" smtClean="0">
                <a:solidFill>
                  <a:srgbClr val="00B0F0"/>
                </a:solidFill>
              </a:rPr>
              <a:t>Philosophy</a:t>
            </a:r>
          </a:p>
          <a:p>
            <a:pPr>
              <a:buClr>
                <a:srgbClr val="00B0F0"/>
              </a:buClr>
            </a:pPr>
            <a:r>
              <a:rPr lang="en-US" sz="4400" dirty="0" smtClean="0">
                <a:solidFill>
                  <a:srgbClr val="00B0F0"/>
                </a:solidFill>
              </a:rPr>
              <a:t>Personal Opinions</a:t>
            </a:r>
          </a:p>
          <a:p>
            <a:pPr>
              <a:buClr>
                <a:srgbClr val="00B0F0"/>
              </a:buClr>
            </a:pPr>
            <a:r>
              <a:rPr lang="en-US" sz="4400" dirty="0" smtClean="0">
                <a:solidFill>
                  <a:srgbClr val="00B0F0"/>
                </a:solidFill>
              </a:rPr>
              <a:t>Ethics</a:t>
            </a:r>
          </a:p>
          <a:p>
            <a:pPr>
              <a:buClr>
                <a:srgbClr val="00B0F0"/>
              </a:buClr>
            </a:pPr>
            <a:r>
              <a:rPr lang="en-US" sz="4400" dirty="0" smtClean="0">
                <a:solidFill>
                  <a:srgbClr val="00B0F0"/>
                </a:solidFill>
              </a:rPr>
              <a:t>Sense of Esthetics</a:t>
            </a:r>
          </a:p>
          <a:p>
            <a:pPr>
              <a:buNone/>
            </a:pPr>
            <a:endParaRPr lang="en-US" dirty="0"/>
          </a:p>
        </p:txBody>
      </p:sp>
      <p:sp>
        <p:nvSpPr>
          <p:cNvPr id="7" name="Slide Number Placeholder 6"/>
          <p:cNvSpPr>
            <a:spLocks noGrp="1"/>
          </p:cNvSpPr>
          <p:nvPr>
            <p:ph type="sldNum" sz="quarter" idx="12"/>
          </p:nvPr>
        </p:nvSpPr>
        <p:spPr/>
        <p:txBody>
          <a:bodyPr/>
          <a:lstStyle/>
          <a:p>
            <a:fld id="{55C73919-1BAD-4A37-88DD-2F276BCAE578}"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a:ln w="76200">
            <a:solidFill>
              <a:schemeClr val="accent6">
                <a:lumMod val="75000"/>
              </a:schemeClr>
            </a:solidFill>
          </a:ln>
        </p:spPr>
        <p:txBody>
          <a:bodyPr>
            <a:normAutofit/>
          </a:bodyPr>
          <a:lstStyle/>
          <a:p>
            <a:r>
              <a:rPr lang="en-US" sz="3600" b="1" u="sng" dirty="0" smtClean="0">
                <a:solidFill>
                  <a:schemeClr val="accent3">
                    <a:lumMod val="50000"/>
                  </a:schemeClr>
                </a:solidFill>
              </a:rPr>
              <a:t>Scientific Method</a:t>
            </a:r>
            <a:r>
              <a:rPr lang="en-US" sz="3600" dirty="0" smtClean="0">
                <a:solidFill>
                  <a:schemeClr val="accent3">
                    <a:lumMod val="50000"/>
                  </a:schemeClr>
                </a:solidFill>
              </a:rPr>
              <a:t>:  An established method of research….a process to collect and evaluate information with objectivity.</a:t>
            </a:r>
            <a:endParaRPr lang="en-US" sz="3600" dirty="0">
              <a:solidFill>
                <a:schemeClr val="accent3">
                  <a:lumMod val="50000"/>
                </a:schemeClr>
              </a:solidFill>
            </a:endParaRPr>
          </a:p>
        </p:txBody>
      </p:sp>
      <p:sp>
        <p:nvSpPr>
          <p:cNvPr id="3" name="Content Placeholder 2"/>
          <p:cNvSpPr>
            <a:spLocks noGrp="1"/>
          </p:cNvSpPr>
          <p:nvPr>
            <p:ph sz="half" idx="1"/>
          </p:nvPr>
        </p:nvSpPr>
        <p:spPr>
          <a:xfrm>
            <a:off x="0" y="2133600"/>
            <a:ext cx="4495800" cy="4267200"/>
          </a:xfrm>
          <a:ln w="28575">
            <a:solidFill>
              <a:srgbClr val="7030A0"/>
            </a:solidFill>
          </a:ln>
        </p:spPr>
        <p:txBody>
          <a:bodyPr>
            <a:normAutofit fontScale="47500" lnSpcReduction="20000"/>
          </a:bodyPr>
          <a:lstStyle/>
          <a:p>
            <a:pPr marL="742950" indent="-742950">
              <a:buNone/>
            </a:pPr>
            <a:r>
              <a:rPr lang="en-US" sz="5300" dirty="0" smtClean="0"/>
              <a:t>1. Asking </a:t>
            </a:r>
            <a:r>
              <a:rPr lang="en-US" sz="5300" dirty="0"/>
              <a:t>or defining a </a:t>
            </a:r>
            <a:r>
              <a:rPr lang="en-US" sz="5300" dirty="0" smtClean="0"/>
              <a:t>question</a:t>
            </a:r>
          </a:p>
          <a:p>
            <a:pPr marL="742950" indent="-742950">
              <a:buNone/>
            </a:pPr>
            <a:endParaRPr lang="en-US" sz="1500" dirty="0" smtClean="0"/>
          </a:p>
          <a:p>
            <a:pPr marL="742950" indent="-742950">
              <a:buNone/>
            </a:pPr>
            <a:r>
              <a:rPr lang="en-US" sz="5300" dirty="0" smtClean="0"/>
              <a:t> </a:t>
            </a:r>
            <a:r>
              <a:rPr lang="en-US" sz="5300" dirty="0"/>
              <a:t>2. Researching the </a:t>
            </a:r>
            <a:r>
              <a:rPr lang="en-US" sz="5300" dirty="0" smtClean="0"/>
              <a:t>question</a:t>
            </a:r>
          </a:p>
          <a:p>
            <a:pPr marL="742950" indent="-742950">
              <a:buNone/>
            </a:pPr>
            <a:endParaRPr lang="en-US" sz="800" dirty="0"/>
          </a:p>
          <a:p>
            <a:pPr marL="742950" indent="-742950">
              <a:buNone/>
            </a:pPr>
            <a:endParaRPr lang="en-US" sz="1500" dirty="0" smtClean="0"/>
          </a:p>
          <a:p>
            <a:pPr marL="742950" indent="-742950">
              <a:buNone/>
            </a:pPr>
            <a:r>
              <a:rPr lang="en-US" sz="5300" dirty="0" smtClean="0"/>
              <a:t>3</a:t>
            </a:r>
            <a:r>
              <a:rPr lang="en-US" sz="5300" dirty="0"/>
              <a:t>. Forming a </a:t>
            </a:r>
            <a:r>
              <a:rPr lang="en-US" sz="5300" dirty="0" smtClean="0"/>
              <a:t>hypothesi</a:t>
            </a:r>
            <a:r>
              <a:rPr lang="en-US" sz="4400" dirty="0" smtClean="0"/>
              <a:t>s</a:t>
            </a:r>
          </a:p>
          <a:p>
            <a:pPr marL="742950" indent="-742950">
              <a:buNone/>
            </a:pPr>
            <a:endParaRPr lang="en-US" sz="1500" dirty="0"/>
          </a:p>
          <a:p>
            <a:pPr>
              <a:buNone/>
            </a:pPr>
            <a:r>
              <a:rPr lang="en-US" sz="5300" dirty="0" smtClean="0"/>
              <a:t>4</a:t>
            </a:r>
            <a:r>
              <a:rPr lang="en-US" sz="5300" dirty="0"/>
              <a:t>. Developing and performing the </a:t>
            </a:r>
            <a:r>
              <a:rPr lang="en-US" sz="5300" dirty="0" smtClean="0"/>
              <a:t>experiment</a:t>
            </a:r>
          </a:p>
          <a:p>
            <a:pPr>
              <a:buNone/>
            </a:pPr>
            <a:endParaRPr lang="en-US" sz="1500" dirty="0"/>
          </a:p>
          <a:p>
            <a:pPr>
              <a:buNone/>
            </a:pPr>
            <a:r>
              <a:rPr lang="en-US" sz="5300" dirty="0" smtClean="0"/>
              <a:t>5</a:t>
            </a:r>
            <a:r>
              <a:rPr lang="en-US" sz="5300" dirty="0"/>
              <a:t>. Collecting the </a:t>
            </a:r>
            <a:r>
              <a:rPr lang="en-US" sz="5300" dirty="0" smtClean="0"/>
              <a:t>data</a:t>
            </a:r>
          </a:p>
          <a:p>
            <a:pPr>
              <a:buNone/>
            </a:pPr>
            <a:endParaRPr lang="en-US" sz="1500" dirty="0" smtClean="0"/>
          </a:p>
          <a:p>
            <a:pPr>
              <a:buNone/>
            </a:pPr>
            <a:r>
              <a:rPr lang="en-US" sz="5300" dirty="0" smtClean="0"/>
              <a:t>6</a:t>
            </a:r>
            <a:r>
              <a:rPr lang="en-US" sz="5300" dirty="0"/>
              <a:t>. Analyzing the </a:t>
            </a:r>
            <a:r>
              <a:rPr lang="en-US" sz="5300" dirty="0" smtClean="0"/>
              <a:t>data</a:t>
            </a:r>
          </a:p>
          <a:p>
            <a:pPr>
              <a:buNone/>
            </a:pPr>
            <a:endParaRPr lang="en-US" sz="1700" dirty="0" smtClean="0"/>
          </a:p>
          <a:p>
            <a:pPr>
              <a:buNone/>
            </a:pPr>
            <a:r>
              <a:rPr lang="en-US" sz="5300" dirty="0" smtClean="0"/>
              <a:t> </a:t>
            </a:r>
            <a:r>
              <a:rPr lang="en-US" sz="5300" dirty="0"/>
              <a:t>7. Writing the </a:t>
            </a:r>
            <a:r>
              <a:rPr lang="en-US" sz="5300" dirty="0" smtClean="0"/>
              <a:t>conclusion</a:t>
            </a:r>
          </a:p>
          <a:p>
            <a:pPr>
              <a:buNone/>
            </a:pPr>
            <a:endParaRPr lang="en-US" sz="1700" dirty="0"/>
          </a:p>
          <a:p>
            <a:pPr>
              <a:buNone/>
            </a:pPr>
            <a:r>
              <a:rPr lang="en-US" sz="5300" dirty="0" smtClean="0"/>
              <a:t>8</a:t>
            </a:r>
            <a:r>
              <a:rPr lang="en-US" sz="5300" dirty="0"/>
              <a:t>. Communicating the </a:t>
            </a:r>
            <a:r>
              <a:rPr lang="en-US" sz="5300" dirty="0" smtClean="0"/>
              <a:t>results</a:t>
            </a:r>
            <a:endParaRPr lang="en-US" sz="5300" dirty="0"/>
          </a:p>
        </p:txBody>
      </p:sp>
      <p:sp>
        <p:nvSpPr>
          <p:cNvPr id="7" name="Slide Number Placeholder 6"/>
          <p:cNvSpPr>
            <a:spLocks noGrp="1"/>
          </p:cNvSpPr>
          <p:nvPr>
            <p:ph type="sldNum" sz="quarter" idx="12"/>
          </p:nvPr>
        </p:nvSpPr>
        <p:spPr/>
        <p:txBody>
          <a:bodyPr/>
          <a:lstStyle/>
          <a:p>
            <a:fld id="{55C73919-1BAD-4A37-88DD-2F276BCAE578}" type="slidenum">
              <a:rPr lang="en-US" smtClean="0"/>
              <a:pPr/>
              <a:t>17</a:t>
            </a:fld>
            <a:endParaRPr lang="en-US" dirty="0"/>
          </a:p>
        </p:txBody>
      </p:sp>
      <p:pic>
        <p:nvPicPr>
          <p:cNvPr id="8" name="Content Placeholder 7"/>
          <p:cNvPicPr>
            <a:picLocks noGrp="1"/>
          </p:cNvPicPr>
          <p:nvPr>
            <p:ph sz="half" idx="2"/>
          </p:nvPr>
        </p:nvPicPr>
        <p:blipFill>
          <a:blip r:embed="rId2" cstate="print"/>
          <a:srcRect/>
          <a:stretch>
            <a:fillRect/>
          </a:stretch>
        </p:blipFill>
        <p:spPr bwMode="auto">
          <a:xfrm>
            <a:off x="4191000" y="2590800"/>
            <a:ext cx="4648200" cy="3733800"/>
          </a:xfrm>
          <a:prstGeom prst="rect">
            <a:avLst/>
          </a:prstGeom>
          <a:noFill/>
          <a:ln w="9525">
            <a:solidFill>
              <a:srgbClr val="7030A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a:ln w="76200">
            <a:solidFill>
              <a:schemeClr val="accent6">
                <a:lumMod val="75000"/>
              </a:schemeClr>
            </a:solidFill>
          </a:ln>
        </p:spPr>
        <p:txBody>
          <a:bodyPr>
            <a:normAutofit/>
          </a:bodyPr>
          <a:lstStyle/>
          <a:p>
            <a:r>
              <a:rPr lang="en-US" sz="4000" b="1" u="sng" dirty="0" smtClean="0">
                <a:solidFill>
                  <a:schemeClr val="accent3">
                    <a:lumMod val="50000"/>
                  </a:schemeClr>
                </a:solidFill>
              </a:rPr>
              <a:t>Forming a Hypothesis</a:t>
            </a:r>
            <a:endParaRPr lang="en-US" sz="4000" b="1" u="sng" dirty="0">
              <a:solidFill>
                <a:schemeClr val="accent3">
                  <a:lumMod val="50000"/>
                </a:schemeClr>
              </a:solidFill>
            </a:endParaRPr>
          </a:p>
        </p:txBody>
      </p:sp>
      <p:sp>
        <p:nvSpPr>
          <p:cNvPr id="3" name="Content Placeholder 2"/>
          <p:cNvSpPr>
            <a:spLocks noGrp="1"/>
          </p:cNvSpPr>
          <p:nvPr>
            <p:ph sz="half" idx="1"/>
          </p:nvPr>
        </p:nvSpPr>
        <p:spPr>
          <a:xfrm>
            <a:off x="304800" y="1143000"/>
            <a:ext cx="4953000" cy="5715000"/>
          </a:xfrm>
          <a:solidFill>
            <a:schemeClr val="bg1"/>
          </a:solidFill>
          <a:ln w="57150">
            <a:solidFill>
              <a:srgbClr val="7030A0"/>
            </a:solidFill>
          </a:ln>
        </p:spPr>
        <p:txBody>
          <a:bodyPr>
            <a:noAutofit/>
          </a:bodyPr>
          <a:lstStyle/>
          <a:p>
            <a:pPr>
              <a:buNone/>
            </a:pPr>
            <a:r>
              <a:rPr lang="en-US" sz="2400" dirty="0" smtClean="0"/>
              <a:t>*</a:t>
            </a:r>
            <a:r>
              <a:rPr lang="en-US" sz="2500" dirty="0" smtClean="0"/>
              <a:t>Hypothesis should be in the form of a statement, not a question.</a:t>
            </a:r>
          </a:p>
          <a:p>
            <a:pPr>
              <a:buNone/>
            </a:pPr>
            <a:r>
              <a:rPr lang="en-US" sz="2500" dirty="0" smtClean="0"/>
              <a:t>*Hypothesis  must be researched before it’s stated (why it’s an  educated guess).</a:t>
            </a:r>
          </a:p>
          <a:p>
            <a:pPr>
              <a:buNone/>
            </a:pPr>
            <a:r>
              <a:rPr lang="en-US" sz="2500" dirty="0" smtClean="0"/>
              <a:t>*The </a:t>
            </a:r>
            <a:r>
              <a:rPr lang="en-US" sz="2500" i="1" dirty="0" smtClean="0"/>
              <a:t>hypothesis must be testable</a:t>
            </a:r>
            <a:r>
              <a:rPr lang="en-US" sz="2500" dirty="0" smtClean="0"/>
              <a:t>; if it is not, it is not a valid  hypothesis.</a:t>
            </a:r>
          </a:p>
          <a:p>
            <a:pPr>
              <a:buNone/>
            </a:pPr>
            <a:r>
              <a:rPr lang="en-US" sz="2500" dirty="0" smtClean="0"/>
              <a:t>*The hypothesis must allow for a variable to be tested and what results are expected.</a:t>
            </a:r>
          </a:p>
          <a:p>
            <a:pPr>
              <a:buNone/>
            </a:pPr>
            <a:r>
              <a:rPr lang="en-US" sz="2500" dirty="0" smtClean="0"/>
              <a:t>*Null hypothesis:  what the researcher is seeking to disprove.</a:t>
            </a:r>
            <a:endParaRPr lang="en-US" sz="2500" dirty="0"/>
          </a:p>
        </p:txBody>
      </p:sp>
      <p:sp>
        <p:nvSpPr>
          <p:cNvPr id="7" name="Slide Number Placeholder 6"/>
          <p:cNvSpPr>
            <a:spLocks noGrp="1"/>
          </p:cNvSpPr>
          <p:nvPr>
            <p:ph type="sldNum" sz="quarter" idx="12"/>
          </p:nvPr>
        </p:nvSpPr>
        <p:spPr/>
        <p:txBody>
          <a:bodyPr/>
          <a:lstStyle/>
          <a:p>
            <a:fld id="{55C73919-1BAD-4A37-88DD-2F276BCAE578}" type="slidenum">
              <a:rPr lang="en-US" smtClean="0"/>
              <a:pPr/>
              <a:t>18</a:t>
            </a:fld>
            <a:endParaRPr lang="en-US" dirty="0"/>
          </a:p>
        </p:txBody>
      </p:sp>
      <p:sp>
        <p:nvSpPr>
          <p:cNvPr id="9" name="Content Placeholder 8"/>
          <p:cNvSpPr>
            <a:spLocks noGrp="1"/>
          </p:cNvSpPr>
          <p:nvPr>
            <p:ph sz="half" idx="2"/>
          </p:nvPr>
        </p:nvSpPr>
        <p:spPr>
          <a:xfrm>
            <a:off x="5334000" y="1600200"/>
            <a:ext cx="3352800" cy="4525963"/>
          </a:xfrm>
        </p:spPr>
        <p:style>
          <a:lnRef idx="0">
            <a:schemeClr val="accent4"/>
          </a:lnRef>
          <a:fillRef idx="3">
            <a:schemeClr val="accent4"/>
          </a:fillRef>
          <a:effectRef idx="3">
            <a:schemeClr val="accent4"/>
          </a:effectRef>
          <a:fontRef idx="minor">
            <a:schemeClr val="lt1"/>
          </a:fontRef>
        </p:style>
        <p:txBody>
          <a:bodyPr>
            <a:normAutofit fontScale="47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endParaRPr lang="en-US" sz="93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buNone/>
            </a:pPr>
            <a:r>
              <a:rPr lang="en-US" sz="50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0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057400"/>
            <a:ext cx="4495800" cy="4114800"/>
          </a:xfrm>
          <a:solidFill>
            <a:schemeClr val="bg1"/>
          </a:solidFill>
          <a:ln w="57150">
            <a:solidFill>
              <a:srgbClr val="7030A0"/>
            </a:solidFill>
          </a:ln>
        </p:spPr>
        <p:txBody>
          <a:bodyPr>
            <a:normAutofit/>
          </a:bodyPr>
          <a:lstStyle/>
          <a:p>
            <a:pPr>
              <a:buFont typeface="Wingdings" pitchFamily="2" charset="2"/>
              <a:buChar char="Ø"/>
            </a:pPr>
            <a:r>
              <a:rPr lang="en-US" sz="3200" dirty="0"/>
              <a:t>The experiment must test the hypothesis.</a:t>
            </a:r>
          </a:p>
          <a:p>
            <a:pPr>
              <a:buFont typeface="Wingdings" pitchFamily="2" charset="2"/>
              <a:buChar char="Ø"/>
            </a:pPr>
            <a:r>
              <a:rPr lang="en-US" sz="3200" dirty="0" smtClean="0"/>
              <a:t>The </a:t>
            </a:r>
            <a:r>
              <a:rPr lang="en-US" sz="3200" dirty="0"/>
              <a:t>experiment should have planned steps for implementation.</a:t>
            </a:r>
          </a:p>
          <a:p>
            <a:pPr>
              <a:buFont typeface="Wingdings" pitchFamily="2" charset="2"/>
              <a:buChar char="Ø"/>
            </a:pPr>
            <a:r>
              <a:rPr lang="en-US" sz="3200" dirty="0" smtClean="0"/>
              <a:t>Should </a:t>
            </a:r>
            <a:r>
              <a:rPr lang="en-US" sz="3200" dirty="0"/>
              <a:t>only have one variable that is tested.</a:t>
            </a:r>
          </a:p>
          <a:p>
            <a:pPr>
              <a:buFont typeface="Wingdings" pitchFamily="2" charset="2"/>
              <a:buChar char="Ø"/>
            </a:pPr>
            <a:endParaRPr lang="en-US" dirty="0"/>
          </a:p>
        </p:txBody>
      </p:sp>
      <p:sp>
        <p:nvSpPr>
          <p:cNvPr id="2" name="Title 1"/>
          <p:cNvSpPr>
            <a:spLocks noGrp="1"/>
          </p:cNvSpPr>
          <p:nvPr>
            <p:ph type="title"/>
          </p:nvPr>
        </p:nvSpPr>
        <p:spPr>
          <a:xfrm>
            <a:off x="457200" y="0"/>
            <a:ext cx="8229600" cy="1219200"/>
          </a:xfrm>
          <a:ln w="76200">
            <a:solidFill>
              <a:schemeClr val="accent6">
                <a:lumMod val="75000"/>
              </a:schemeClr>
            </a:solidFill>
          </a:ln>
        </p:spPr>
        <p:txBody>
          <a:bodyPr>
            <a:normAutofit/>
          </a:bodyPr>
          <a:lstStyle/>
          <a:p>
            <a:r>
              <a:rPr lang="en-US" sz="4000" b="1" u="sng" dirty="0" smtClean="0">
                <a:solidFill>
                  <a:schemeClr val="accent3">
                    <a:lumMod val="50000"/>
                  </a:schemeClr>
                </a:solidFill>
              </a:rPr>
              <a:t>Designing the Experiment</a:t>
            </a:r>
            <a:endParaRPr lang="en-US" sz="4000" b="1" u="sng" dirty="0">
              <a:solidFill>
                <a:schemeClr val="accent3">
                  <a:lumMod val="50000"/>
                </a:schemeClr>
              </a:solidFill>
            </a:endParaRPr>
          </a:p>
        </p:txBody>
      </p:sp>
      <p:sp>
        <p:nvSpPr>
          <p:cNvPr id="7" name="Slide Number Placeholder 6"/>
          <p:cNvSpPr>
            <a:spLocks noGrp="1"/>
          </p:cNvSpPr>
          <p:nvPr>
            <p:ph type="sldNum" sz="quarter" idx="12"/>
          </p:nvPr>
        </p:nvSpPr>
        <p:spPr/>
        <p:txBody>
          <a:bodyPr/>
          <a:lstStyle/>
          <a:p>
            <a:fld id="{55C73919-1BAD-4A37-88DD-2F276BCAE578}" type="slidenum">
              <a:rPr lang="en-US" smtClean="0"/>
              <a:pPr/>
              <a:t>19</a:t>
            </a:fld>
            <a:endParaRPr lang="en-US" dirty="0"/>
          </a:p>
        </p:txBody>
      </p:sp>
      <p:sp>
        <p:nvSpPr>
          <p:cNvPr id="9" name="Content Placeholder 8"/>
          <p:cNvSpPr>
            <a:spLocks noGrp="1"/>
          </p:cNvSpPr>
          <p:nvPr>
            <p:ph sz="half" idx="2"/>
          </p:nvPr>
        </p:nvSpPr>
        <p:spPr>
          <a:xfrm>
            <a:off x="4572000" y="838200"/>
            <a:ext cx="4114800" cy="5334000"/>
          </a:xfrm>
          <a:solidFill>
            <a:schemeClr val="bg1"/>
          </a:solidFill>
          <a:ln w="57150">
            <a:solidFill>
              <a:srgbClr val="7030A0"/>
            </a:solidFill>
          </a:ln>
        </p:spPr>
        <p:txBody>
          <a:bodyPr>
            <a:normAutofit/>
          </a:bodyPr>
          <a:lstStyle/>
          <a:p>
            <a:pPr>
              <a:buFont typeface="Wingdings" pitchFamily="2" charset="2"/>
              <a:buChar char="Ø"/>
            </a:pPr>
            <a:r>
              <a:rPr lang="en-US" sz="3200" dirty="0" smtClean="0"/>
              <a:t>The experiment either supports or disproves the hypothesis.</a:t>
            </a:r>
          </a:p>
          <a:p>
            <a:pPr>
              <a:buFont typeface="Wingdings" pitchFamily="2" charset="2"/>
              <a:buChar char="Ø"/>
            </a:pPr>
            <a:r>
              <a:rPr lang="en-US" sz="3200" dirty="0" smtClean="0"/>
              <a:t>The experiment will be retested to validate the results.</a:t>
            </a:r>
          </a:p>
          <a:p>
            <a:pPr>
              <a:buNone/>
            </a:pPr>
            <a:endParaRPr lang="en-US" sz="3200" dirty="0"/>
          </a:p>
        </p:txBody>
      </p:sp>
      <p:pic>
        <p:nvPicPr>
          <p:cNvPr id="10" name="thumbnail_15586424" descr="Woman the scientist is analysing structure DNA."/>
          <p:cNvPicPr/>
          <p:nvPr/>
        </p:nvPicPr>
        <p:blipFill>
          <a:blip r:embed="rId2" cstate="print"/>
          <a:srcRect/>
          <a:stretch>
            <a:fillRect/>
          </a:stretch>
        </p:blipFill>
        <p:spPr bwMode="auto">
          <a:xfrm>
            <a:off x="5257800" y="4648200"/>
            <a:ext cx="2133600" cy="1219200"/>
          </a:xfrm>
          <a:prstGeom prst="rect">
            <a:avLst/>
          </a:prstGeom>
          <a:noFill/>
          <a:ln w="38100">
            <a:solidFill>
              <a:srgbClr val="7030A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848600" cy="1828800"/>
          </a:xfrm>
        </p:spPr>
        <p:txBody>
          <a:bodyPr>
            <a:normAutofit fontScale="90000"/>
          </a:bodyPr>
          <a:lstStyle/>
          <a:p>
            <a:r>
              <a:rPr lang="en-US" b="1" u="sng" dirty="0" smtClean="0">
                <a:solidFill>
                  <a:schemeClr val="accent6">
                    <a:lumMod val="75000"/>
                  </a:schemeClr>
                </a:solidFill>
              </a:rPr>
              <a:t>Science</a:t>
            </a:r>
            <a:r>
              <a:rPr lang="en-US" b="1" u="sng" dirty="0">
                <a:solidFill>
                  <a:schemeClr val="accent6">
                    <a:lumMod val="75000"/>
                  </a:schemeClr>
                </a:solidFill>
              </a:rPr>
              <a:t>:</a:t>
            </a:r>
            <a:r>
              <a:rPr lang="en-US" dirty="0">
                <a:solidFill>
                  <a:schemeClr val="accent6">
                    <a:lumMod val="75000"/>
                  </a:schemeClr>
                </a:solidFill>
              </a:rPr>
              <a:t>  Modern science endeavors to understand and explain how the natural world </a:t>
            </a:r>
            <a:r>
              <a:rPr lang="en-US" dirty="0" smtClean="0">
                <a:solidFill>
                  <a:schemeClr val="accent6">
                    <a:lumMod val="75000"/>
                  </a:schemeClr>
                </a:solidFill>
              </a:rPr>
              <a:t>works</a:t>
            </a:r>
            <a:r>
              <a:rPr lang="en-US" dirty="0">
                <a:solidFill>
                  <a:schemeClr val="accent6">
                    <a:lumMod val="75000"/>
                  </a:schemeClr>
                </a:solidFill>
              </a:rPr>
              <a:t>.</a:t>
            </a:r>
            <a:r>
              <a:rPr lang="en-US" dirty="0"/>
              <a:t/>
            </a:r>
            <a:br>
              <a:rPr lang="en-US" dirty="0"/>
            </a:b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55C73919-1BAD-4A37-88DD-2F276BCAE578}" type="slidenum">
              <a:rPr lang="en-US" smtClean="0"/>
              <a:pPr/>
              <a:t>2</a:t>
            </a:fld>
            <a:endParaRPr lang="en-US" dirty="0"/>
          </a:p>
        </p:txBody>
      </p:sp>
      <p:sp>
        <p:nvSpPr>
          <p:cNvPr id="1025" name="Rectangle 1"/>
          <p:cNvSpPr>
            <a:spLocks noGrp="1" noChangeArrowheads="1"/>
          </p:cNvSpPr>
          <p:nvPr>
            <p:ph idx="1"/>
          </p:nvPr>
        </p:nvSpPr>
        <p:spPr bwMode="auto">
          <a:xfrm>
            <a:off x="1295400" y="2120956"/>
            <a:ext cx="7391400" cy="4062651"/>
          </a:xfrm>
          <a:prstGeom prst="rect">
            <a:avLst/>
          </a:prstGeom>
          <a:noFill/>
          <a:ln w="57150">
            <a:solidFill>
              <a:schemeClr val="tx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Science 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The study of natural phenomena.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  Studies that which can be </a:t>
            </a: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latin typeface="Arial" pitchFamily="34" charset="0"/>
                <a:ea typeface="Times New Roman" pitchFamily="18" charset="0"/>
                <a:cs typeface="Arial" pitchFamily="34" charset="0"/>
              </a:rPr>
              <a:t> </a:t>
            </a:r>
            <a:r>
              <a:rPr lang="en-US" sz="2800" dirty="0" smtClean="0">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observed, measured, and tested </a:t>
            </a: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latin typeface="Arial" pitchFamily="34" charset="0"/>
                <a:ea typeface="Times New Roman" pitchFamily="18" charset="0"/>
                <a:cs typeface="Arial" pitchFamily="34" charset="0"/>
              </a:rPr>
              <a:t> </a:t>
            </a:r>
            <a:r>
              <a:rPr lang="en-US" sz="2800" dirty="0" smtClean="0">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by scientific methods.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  Must utilize our senses to </a:t>
            </a: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latin typeface="Arial" pitchFamily="34" charset="0"/>
                <a:ea typeface="Times New Roman" pitchFamily="18" charset="0"/>
                <a:cs typeface="Arial" pitchFamily="34" charset="0"/>
              </a:rPr>
              <a:t> </a:t>
            </a:r>
            <a:r>
              <a:rPr lang="en-US" sz="2800" dirty="0" smtClean="0">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observe and evaluate.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a:ln w="76200">
            <a:solidFill>
              <a:schemeClr val="accent6">
                <a:lumMod val="75000"/>
              </a:schemeClr>
            </a:solidFill>
          </a:ln>
        </p:spPr>
        <p:txBody>
          <a:bodyPr>
            <a:normAutofit/>
          </a:bodyPr>
          <a:lstStyle/>
          <a:p>
            <a:pPr algn="l"/>
            <a:r>
              <a:rPr lang="en-US" sz="4000" b="1" u="sng" dirty="0" smtClean="0">
                <a:solidFill>
                  <a:schemeClr val="accent3">
                    <a:lumMod val="50000"/>
                  </a:schemeClr>
                </a:solidFill>
              </a:rPr>
              <a:t>Types of Variables: </a:t>
            </a:r>
            <a:endParaRPr lang="en-US" sz="4000" b="1" u="sng" dirty="0">
              <a:solidFill>
                <a:schemeClr val="accent3">
                  <a:lumMod val="50000"/>
                </a:schemeClr>
              </a:solidFill>
            </a:endParaRPr>
          </a:p>
        </p:txBody>
      </p:sp>
      <p:sp>
        <p:nvSpPr>
          <p:cNvPr id="7" name="Slide Number Placeholder 6"/>
          <p:cNvSpPr>
            <a:spLocks noGrp="1"/>
          </p:cNvSpPr>
          <p:nvPr>
            <p:ph type="sldNum" sz="quarter" idx="12"/>
          </p:nvPr>
        </p:nvSpPr>
        <p:spPr/>
        <p:txBody>
          <a:bodyPr/>
          <a:lstStyle/>
          <a:p>
            <a:fld id="{55C73919-1BAD-4A37-88DD-2F276BCAE578}" type="slidenum">
              <a:rPr lang="en-US" smtClean="0"/>
              <a:pPr/>
              <a:t>20</a:t>
            </a:fld>
            <a:endParaRPr lang="en-US" dirty="0"/>
          </a:p>
        </p:txBody>
      </p:sp>
      <p:sp>
        <p:nvSpPr>
          <p:cNvPr id="9" name="Content Placeholder 8"/>
          <p:cNvSpPr>
            <a:spLocks noGrp="1"/>
          </p:cNvSpPr>
          <p:nvPr>
            <p:ph sz="half" idx="2"/>
          </p:nvPr>
        </p:nvSpPr>
        <p:spPr>
          <a:xfrm>
            <a:off x="5410200" y="914400"/>
            <a:ext cx="3733800" cy="5334000"/>
          </a:xfrm>
          <a:solidFill>
            <a:schemeClr val="bg1"/>
          </a:solidFill>
          <a:ln w="57150">
            <a:solidFill>
              <a:srgbClr val="7030A0"/>
            </a:solidFill>
          </a:ln>
        </p:spPr>
        <p:txBody>
          <a:bodyPr>
            <a:normAutofit fontScale="70000" lnSpcReduction="20000"/>
          </a:bodyPr>
          <a:lstStyle/>
          <a:p>
            <a:pPr>
              <a:buNone/>
            </a:pPr>
            <a:r>
              <a:rPr lang="en-US" sz="3800" b="1" u="sng" dirty="0" smtClean="0"/>
              <a:t>Controlled variables</a:t>
            </a:r>
            <a:r>
              <a:rPr lang="en-US" sz="3800" dirty="0" smtClean="0"/>
              <a:t>:</a:t>
            </a:r>
          </a:p>
          <a:p>
            <a:pPr>
              <a:buNone/>
            </a:pPr>
            <a:r>
              <a:rPr lang="en-US" sz="3800" dirty="0" smtClean="0"/>
              <a:t>(often called constants or controls) are things that could change in the experiment, but should be kept constant or unchanging.  If these change then you have more than one independent variable and your data collected/results may not  be valid.</a:t>
            </a:r>
          </a:p>
          <a:p>
            <a:pPr>
              <a:buNone/>
            </a:pPr>
            <a:r>
              <a:rPr lang="en-US" sz="3800" dirty="0" smtClean="0"/>
              <a:t> </a:t>
            </a:r>
            <a:endParaRPr lang="en-US" sz="3800" dirty="0"/>
          </a:p>
        </p:txBody>
      </p:sp>
      <p:pic>
        <p:nvPicPr>
          <p:cNvPr id="11" name="thumbnail_16257401" descr="Scientific Research"/>
          <p:cNvPicPr/>
          <p:nvPr/>
        </p:nvPicPr>
        <p:blipFill>
          <a:blip r:embed="rId2" cstate="print"/>
          <a:srcRect/>
          <a:stretch>
            <a:fillRect/>
          </a:stretch>
        </p:blipFill>
        <p:spPr bwMode="auto">
          <a:xfrm>
            <a:off x="6858000" y="5705475"/>
            <a:ext cx="1981200" cy="1152525"/>
          </a:xfrm>
          <a:prstGeom prst="rect">
            <a:avLst/>
          </a:prstGeom>
          <a:noFill/>
          <a:ln w="38100">
            <a:solidFill>
              <a:srgbClr val="7030A0"/>
            </a:solidFill>
            <a:miter lim="800000"/>
            <a:headEnd/>
            <a:tailEnd/>
          </a:ln>
        </p:spPr>
      </p:pic>
      <p:sp>
        <p:nvSpPr>
          <p:cNvPr id="3" name="Content Placeholder 2"/>
          <p:cNvSpPr>
            <a:spLocks noGrp="1"/>
          </p:cNvSpPr>
          <p:nvPr>
            <p:ph sz="half" idx="1"/>
          </p:nvPr>
        </p:nvSpPr>
        <p:spPr>
          <a:xfrm>
            <a:off x="457200" y="990600"/>
            <a:ext cx="5029200" cy="5867400"/>
          </a:xfrm>
          <a:solidFill>
            <a:schemeClr val="bg1"/>
          </a:solidFill>
          <a:ln w="57150">
            <a:solidFill>
              <a:srgbClr val="7030A0"/>
            </a:solidFill>
          </a:ln>
        </p:spPr>
        <p:txBody>
          <a:bodyPr>
            <a:noAutofit/>
          </a:bodyPr>
          <a:lstStyle/>
          <a:p>
            <a:pPr>
              <a:buNone/>
            </a:pPr>
            <a:r>
              <a:rPr lang="en-US" sz="2400" b="1" dirty="0"/>
              <a:t>I</a:t>
            </a:r>
            <a:r>
              <a:rPr lang="en-US" sz="2400" b="1" u="sng" dirty="0"/>
              <a:t>ndependent </a:t>
            </a:r>
            <a:r>
              <a:rPr lang="en-US" sz="2400" b="1" u="sng" dirty="0" smtClean="0"/>
              <a:t>variable </a:t>
            </a:r>
            <a:r>
              <a:rPr lang="en-US" sz="2400" dirty="0" smtClean="0">
                <a:solidFill>
                  <a:srgbClr val="7030A0"/>
                </a:solidFill>
              </a:rPr>
              <a:t>:  </a:t>
            </a:r>
            <a:r>
              <a:rPr lang="en-US" sz="2400" dirty="0"/>
              <a:t>is the </a:t>
            </a:r>
            <a:r>
              <a:rPr lang="en-US" sz="2400" i="1" dirty="0"/>
              <a:t>one</a:t>
            </a:r>
            <a:r>
              <a:rPr lang="en-US" sz="2400" dirty="0"/>
              <a:t> factor that is changed, or the </a:t>
            </a:r>
            <a:r>
              <a:rPr lang="en-US" sz="2400" dirty="0" smtClean="0"/>
              <a:t>one </a:t>
            </a:r>
            <a:r>
              <a:rPr lang="en-US" sz="2400" dirty="0"/>
              <a:t>factor that is different between the groups.</a:t>
            </a:r>
          </a:p>
          <a:p>
            <a:pPr>
              <a:buNone/>
            </a:pPr>
            <a:r>
              <a:rPr lang="en-US" sz="2400" dirty="0" smtClean="0"/>
              <a:t>    --one factor is best, so </a:t>
            </a:r>
            <a:r>
              <a:rPr lang="en-US" sz="2400" dirty="0"/>
              <a:t>you can </a:t>
            </a:r>
            <a:r>
              <a:rPr lang="en-US" sz="2400" dirty="0" smtClean="0"/>
              <a:t>depend </a:t>
            </a:r>
            <a:r>
              <a:rPr lang="en-US" sz="2400" dirty="0"/>
              <a:t>on your results, but in </a:t>
            </a:r>
            <a:r>
              <a:rPr lang="en-US" sz="2400" dirty="0" smtClean="0"/>
              <a:t>criminal </a:t>
            </a:r>
            <a:r>
              <a:rPr lang="en-US" sz="2400" dirty="0"/>
              <a:t>case all the variables cannot always be </a:t>
            </a:r>
            <a:r>
              <a:rPr lang="en-US" sz="2400" dirty="0" smtClean="0"/>
              <a:t>controlled </a:t>
            </a:r>
            <a:r>
              <a:rPr lang="en-US" sz="2400" dirty="0"/>
              <a:t>or minimized.</a:t>
            </a:r>
          </a:p>
          <a:p>
            <a:pPr>
              <a:buNone/>
            </a:pPr>
            <a:r>
              <a:rPr lang="en-US" sz="2400" b="1" u="sng" dirty="0" smtClean="0"/>
              <a:t>Dependent </a:t>
            </a:r>
            <a:r>
              <a:rPr lang="en-US" sz="2400" b="1" u="sng" dirty="0"/>
              <a:t>variable</a:t>
            </a:r>
            <a:r>
              <a:rPr lang="en-US" sz="2400" b="1" dirty="0"/>
              <a:t>:</a:t>
            </a:r>
            <a:r>
              <a:rPr lang="en-US" sz="2400" dirty="0"/>
              <a:t> is the variable that is observed, to see whether  </a:t>
            </a:r>
            <a:r>
              <a:rPr lang="en-US" sz="2400" dirty="0" smtClean="0"/>
              <a:t>it </a:t>
            </a:r>
            <a:r>
              <a:rPr lang="en-US" sz="2400" dirty="0"/>
              <a:t>is </a:t>
            </a:r>
            <a:r>
              <a:rPr lang="en-US" sz="2400" dirty="0" smtClean="0"/>
              <a:t>affected  by the independent variable --</a:t>
            </a:r>
            <a:r>
              <a:rPr lang="en-US" sz="2400" dirty="0"/>
              <a:t>this is normally the data that is collected as the experiment </a:t>
            </a:r>
            <a:r>
              <a:rPr lang="en-US" sz="2400" dirty="0" smtClean="0"/>
              <a:t>progresses</a:t>
            </a:r>
            <a:r>
              <a:rPr lang="en-US" sz="2400" dirty="0"/>
              <a:t>.</a:t>
            </a:r>
          </a:p>
          <a:p>
            <a:pPr>
              <a:buNone/>
            </a:pP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057400"/>
            <a:ext cx="4495800" cy="4114800"/>
          </a:xfrm>
          <a:solidFill>
            <a:schemeClr val="bg1"/>
          </a:solidFill>
          <a:ln w="57150">
            <a:solidFill>
              <a:srgbClr val="7030A0"/>
            </a:solidFill>
          </a:ln>
        </p:spPr>
        <p:txBody>
          <a:bodyPr>
            <a:normAutofit lnSpcReduction="10000"/>
          </a:bodyPr>
          <a:lstStyle/>
          <a:p>
            <a:pPr>
              <a:buFont typeface="Wingdings" pitchFamily="2" charset="2"/>
              <a:buChar char="Ø"/>
            </a:pPr>
            <a:r>
              <a:rPr lang="en-US" sz="3200" dirty="0" smtClean="0"/>
              <a:t>Explaining the natural world is a shared quest.</a:t>
            </a:r>
          </a:p>
          <a:p>
            <a:pPr>
              <a:buFont typeface="Wingdings" pitchFamily="2" charset="2"/>
              <a:buChar char="Ø"/>
            </a:pPr>
            <a:r>
              <a:rPr lang="en-US" sz="3200" dirty="0" smtClean="0"/>
              <a:t>Scientific theories have limitations and can change over time.</a:t>
            </a:r>
          </a:p>
          <a:p>
            <a:pPr>
              <a:buFont typeface="Wingdings" pitchFamily="2" charset="2"/>
              <a:buChar char="Ø"/>
            </a:pPr>
            <a:r>
              <a:rPr lang="en-US" sz="3200" dirty="0" smtClean="0"/>
              <a:t>Scientific knowledge is the most reliable knowledge we have.</a:t>
            </a:r>
            <a:endParaRPr lang="en-US" sz="3200" dirty="0"/>
          </a:p>
          <a:p>
            <a:pPr>
              <a:buFont typeface="Wingdings" pitchFamily="2" charset="2"/>
              <a:buChar char="Ø"/>
            </a:pPr>
            <a:endParaRPr lang="en-US" dirty="0"/>
          </a:p>
        </p:txBody>
      </p:sp>
      <p:sp>
        <p:nvSpPr>
          <p:cNvPr id="2" name="Title 1"/>
          <p:cNvSpPr>
            <a:spLocks noGrp="1"/>
          </p:cNvSpPr>
          <p:nvPr>
            <p:ph type="title"/>
          </p:nvPr>
        </p:nvSpPr>
        <p:spPr>
          <a:xfrm>
            <a:off x="457200" y="0"/>
            <a:ext cx="8229600" cy="1219200"/>
          </a:xfrm>
          <a:ln w="76200">
            <a:solidFill>
              <a:schemeClr val="accent6">
                <a:lumMod val="75000"/>
              </a:schemeClr>
            </a:solidFill>
          </a:ln>
        </p:spPr>
        <p:txBody>
          <a:bodyPr>
            <a:normAutofit/>
          </a:bodyPr>
          <a:lstStyle/>
          <a:p>
            <a:r>
              <a:rPr lang="en-US" sz="4000" b="1" u="sng" dirty="0" smtClean="0">
                <a:solidFill>
                  <a:schemeClr val="accent3">
                    <a:lumMod val="50000"/>
                  </a:schemeClr>
                </a:solidFill>
              </a:rPr>
              <a:t>Contributions of Science</a:t>
            </a:r>
            <a:endParaRPr lang="en-US" sz="4000" b="1" u="sng" dirty="0">
              <a:solidFill>
                <a:schemeClr val="accent3">
                  <a:lumMod val="50000"/>
                </a:schemeClr>
              </a:solidFill>
            </a:endParaRPr>
          </a:p>
        </p:txBody>
      </p:sp>
      <p:sp>
        <p:nvSpPr>
          <p:cNvPr id="7" name="Slide Number Placeholder 6"/>
          <p:cNvSpPr>
            <a:spLocks noGrp="1"/>
          </p:cNvSpPr>
          <p:nvPr>
            <p:ph type="sldNum" sz="quarter" idx="12"/>
          </p:nvPr>
        </p:nvSpPr>
        <p:spPr/>
        <p:txBody>
          <a:bodyPr/>
          <a:lstStyle/>
          <a:p>
            <a:fld id="{55C73919-1BAD-4A37-88DD-2F276BCAE578}" type="slidenum">
              <a:rPr lang="en-US" smtClean="0"/>
              <a:pPr/>
              <a:t>21</a:t>
            </a:fld>
            <a:endParaRPr lang="en-US" dirty="0"/>
          </a:p>
        </p:txBody>
      </p:sp>
      <p:sp>
        <p:nvSpPr>
          <p:cNvPr id="9" name="Content Placeholder 8"/>
          <p:cNvSpPr>
            <a:spLocks noGrp="1"/>
          </p:cNvSpPr>
          <p:nvPr>
            <p:ph sz="half" idx="2"/>
          </p:nvPr>
        </p:nvSpPr>
        <p:spPr>
          <a:xfrm>
            <a:off x="4572000" y="990600"/>
            <a:ext cx="4114800" cy="4038600"/>
          </a:xfrm>
          <a:solidFill>
            <a:schemeClr val="bg1"/>
          </a:solidFill>
          <a:ln w="57150">
            <a:solidFill>
              <a:srgbClr val="7030A0"/>
            </a:solidFill>
          </a:ln>
        </p:spPr>
        <p:txBody>
          <a:bodyPr>
            <a:normAutofit lnSpcReduction="10000"/>
          </a:bodyPr>
          <a:lstStyle/>
          <a:p>
            <a:pPr>
              <a:buFont typeface="Wingdings" pitchFamily="2" charset="2"/>
              <a:buChar char="Ø"/>
            </a:pPr>
            <a:r>
              <a:rPr lang="en-US" sz="3200" dirty="0" smtClean="0"/>
              <a:t>The criminal justice system has been tremendously impacted by growing scientific knowledge and technological innovations</a:t>
            </a:r>
          </a:p>
          <a:p>
            <a:pPr>
              <a:buNone/>
            </a:pPr>
            <a:endParaRPr lang="en-US" sz="3200" dirty="0"/>
          </a:p>
        </p:txBody>
      </p:sp>
      <p:pic>
        <p:nvPicPr>
          <p:cNvPr id="11" name="thumbnail_10161855" descr="laboratory"/>
          <p:cNvPicPr/>
          <p:nvPr/>
        </p:nvPicPr>
        <p:blipFill>
          <a:blip r:embed="rId2" cstate="print"/>
          <a:srcRect/>
          <a:stretch>
            <a:fillRect/>
          </a:stretch>
        </p:blipFill>
        <p:spPr bwMode="auto">
          <a:xfrm>
            <a:off x="5562600" y="4343400"/>
            <a:ext cx="2895600" cy="1905000"/>
          </a:xfrm>
          <a:prstGeom prst="rect">
            <a:avLst/>
          </a:prstGeom>
          <a:noFill/>
          <a:ln w="28575">
            <a:solidFill>
              <a:srgbClr val="7030A0"/>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1981200"/>
          </a:xfrm>
        </p:spPr>
        <p:txBody>
          <a:bodyPr>
            <a:normAutofit fontScale="90000"/>
          </a:bodyPr>
          <a:lstStyle/>
          <a:p>
            <a:r>
              <a:rPr lang="en-US" b="1" u="sng" dirty="0" smtClean="0">
                <a:solidFill>
                  <a:schemeClr val="accent6">
                    <a:lumMod val="75000"/>
                  </a:schemeClr>
                </a:solidFill>
              </a:rPr>
              <a:t>Science</a:t>
            </a:r>
            <a:r>
              <a:rPr lang="en-US" b="1" u="sng" dirty="0">
                <a:solidFill>
                  <a:schemeClr val="accent6">
                    <a:lumMod val="75000"/>
                  </a:schemeClr>
                </a:solidFill>
              </a:rPr>
              <a:t>:</a:t>
            </a:r>
            <a:r>
              <a:rPr lang="en-US" dirty="0">
                <a:solidFill>
                  <a:schemeClr val="accent6">
                    <a:lumMod val="75000"/>
                  </a:schemeClr>
                </a:solidFill>
              </a:rPr>
              <a:t>  </a:t>
            </a:r>
            <a:r>
              <a:rPr lang="en-US" dirty="0" smtClean="0">
                <a:solidFill>
                  <a:schemeClr val="accent6">
                    <a:lumMod val="75000"/>
                  </a:schemeClr>
                </a:solidFill>
              </a:rPr>
              <a:t>Endeavors </a:t>
            </a:r>
            <a:r>
              <a:rPr lang="en-US" dirty="0">
                <a:solidFill>
                  <a:schemeClr val="accent6">
                    <a:lumMod val="75000"/>
                  </a:schemeClr>
                </a:solidFill>
              </a:rPr>
              <a:t>to understand and explain how the natural world </a:t>
            </a:r>
            <a:r>
              <a:rPr lang="en-US" dirty="0" smtClean="0">
                <a:solidFill>
                  <a:schemeClr val="accent6">
                    <a:lumMod val="75000"/>
                  </a:schemeClr>
                </a:solidFill>
              </a:rPr>
              <a:t>works</a:t>
            </a:r>
            <a:r>
              <a:rPr lang="en-US" dirty="0">
                <a:solidFill>
                  <a:schemeClr val="accent6">
                    <a:lumMod val="75000"/>
                  </a:schemeClr>
                </a:solidFill>
              </a:rPr>
              <a:t>.</a:t>
            </a:r>
            <a:r>
              <a:rPr lang="en-US" dirty="0"/>
              <a:t/>
            </a:r>
            <a:br>
              <a:rPr lang="en-US" dirty="0"/>
            </a:b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55C73919-1BAD-4A37-88DD-2F276BCAE578}" type="slidenum">
              <a:rPr lang="en-US" smtClean="0"/>
              <a:pPr/>
              <a:t>3</a:t>
            </a:fld>
            <a:endParaRPr lang="en-US" dirty="0"/>
          </a:p>
        </p:txBody>
      </p:sp>
      <p:sp>
        <p:nvSpPr>
          <p:cNvPr id="1025" name="Rectangle 1"/>
          <p:cNvSpPr>
            <a:spLocks noGrp="1" noChangeArrowheads="1"/>
          </p:cNvSpPr>
          <p:nvPr>
            <p:ph idx="1"/>
          </p:nvPr>
        </p:nvSpPr>
        <p:spPr bwMode="auto">
          <a:xfrm>
            <a:off x="1066800" y="1363921"/>
            <a:ext cx="7772400" cy="4739759"/>
          </a:xfrm>
          <a:prstGeom prst="rect">
            <a:avLst/>
          </a:prstGeom>
          <a:noFill/>
          <a:ln w="57150">
            <a:solidFill>
              <a:schemeClr val="tx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Science Is:</a:t>
            </a:r>
            <a:endParaRPr kumimoji="0" lang="en-US"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4.  Based on the assumption that the </a:t>
            </a:r>
          </a:p>
          <a:p>
            <a:pPr marL="0" lvl="0" indent="0" eaLnBrk="0" fontAlgn="base" hangingPunct="0">
              <a:spcBef>
                <a:spcPct val="0"/>
              </a:spcBef>
              <a:spcAft>
                <a:spcPct val="0"/>
              </a:spcAft>
              <a:buNone/>
            </a:pPr>
            <a:r>
              <a:rPr lang="en-US" sz="2800" dirty="0">
                <a:latin typeface="Arial" pitchFamily="34" charset="0"/>
                <a:ea typeface="Times New Roman" pitchFamily="18" charset="0"/>
                <a:cs typeface="Arial" pitchFamily="34" charset="0"/>
              </a:rPr>
              <a:t> </a:t>
            </a:r>
            <a:r>
              <a:rPr lang="en-US" sz="2800" dirty="0" smtClean="0">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universe is orderly, reasonable, </a:t>
            </a:r>
          </a:p>
          <a:p>
            <a:pPr marL="0" lvl="0" indent="0" eaLnBrk="0" fontAlgn="base" hangingPunct="0">
              <a:spcBef>
                <a:spcPct val="0"/>
              </a:spcBef>
              <a:spcAft>
                <a:spcPct val="0"/>
              </a:spcAft>
              <a:buNone/>
            </a:pPr>
            <a:r>
              <a:rPr lang="en-US" sz="2800" dirty="0" smtClean="0">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testable.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buNone/>
            </a:pPr>
            <a:r>
              <a:rPr lang="en-US" sz="2800" dirty="0" smtClean="0">
                <a:latin typeface="Arial" pitchFamily="34" charset="0"/>
                <a:cs typeface="Arial" pitchFamily="34" charset="0"/>
              </a:rPr>
              <a:t>         5</a:t>
            </a:r>
            <a:r>
              <a:rPr lang="en-US" sz="2800" dirty="0">
                <a:latin typeface="Arial" pitchFamily="34" charset="0"/>
                <a:cs typeface="Arial" pitchFamily="34" charset="0"/>
              </a:rPr>
              <a:t>.  Used to predict natural events that </a:t>
            </a:r>
            <a:r>
              <a:rPr lang="en-US" sz="2800" dirty="0" smtClean="0">
                <a:latin typeface="Arial" pitchFamily="34" charset="0"/>
                <a:cs typeface="Arial" pitchFamily="34" charset="0"/>
              </a:rPr>
              <a:t>             </a:t>
            </a:r>
          </a:p>
          <a:p>
            <a:pPr>
              <a:buNone/>
            </a:pPr>
            <a:r>
              <a:rPr lang="en-US" sz="2800" dirty="0">
                <a:latin typeface="Arial" pitchFamily="34" charset="0"/>
                <a:cs typeface="Arial" pitchFamily="34" charset="0"/>
              </a:rPr>
              <a:t> </a:t>
            </a:r>
            <a:r>
              <a:rPr lang="en-US" sz="2800" dirty="0" smtClean="0">
                <a:latin typeface="Arial" pitchFamily="34" charset="0"/>
                <a:cs typeface="Arial" pitchFamily="34" charset="0"/>
              </a:rPr>
              <a:t>              may </a:t>
            </a:r>
            <a:r>
              <a:rPr lang="en-US" sz="2800" dirty="0">
                <a:latin typeface="Arial" pitchFamily="34" charset="0"/>
                <a:cs typeface="Arial" pitchFamily="34" charset="0"/>
              </a:rPr>
              <a:t>transpire</a:t>
            </a:r>
            <a:r>
              <a:rPr lang="en-US" sz="2800" dirty="0" smtClean="0">
                <a:latin typeface="Arial" pitchFamily="34" charset="0"/>
                <a:cs typeface="Arial" pitchFamily="34" charset="0"/>
              </a:rPr>
              <a:t>.</a:t>
            </a:r>
          </a:p>
          <a:p>
            <a:pPr>
              <a:buNone/>
            </a:pPr>
            <a:r>
              <a:rPr lang="en-US" sz="2800" dirty="0" smtClean="0">
                <a:latin typeface="Arial" pitchFamily="34" charset="0"/>
                <a:cs typeface="Arial" pitchFamily="34" charset="0"/>
              </a:rPr>
              <a:t>         </a:t>
            </a:r>
            <a:r>
              <a:rPr lang="en-US" sz="2800" dirty="0">
                <a:latin typeface="Arial" pitchFamily="34" charset="0"/>
                <a:cs typeface="Arial" pitchFamily="34" charset="0"/>
              </a:rPr>
              <a:t>6.  Based on physical, mathematical, </a:t>
            </a:r>
            <a:r>
              <a:rPr lang="en-US" sz="2800" dirty="0" smtClean="0">
                <a:latin typeface="Arial" pitchFamily="34" charset="0"/>
                <a:cs typeface="Arial" pitchFamily="34" charset="0"/>
              </a:rPr>
              <a:t>                  </a:t>
            </a:r>
          </a:p>
          <a:p>
            <a:pPr>
              <a:buNone/>
            </a:pPr>
            <a:r>
              <a:rPr lang="en-US" sz="2800" dirty="0">
                <a:latin typeface="Arial" pitchFamily="34" charset="0"/>
                <a:cs typeface="Arial" pitchFamily="34" charset="0"/>
              </a:rPr>
              <a:t> </a:t>
            </a:r>
            <a:r>
              <a:rPr lang="en-US" sz="2800" dirty="0" smtClean="0">
                <a:latin typeface="Arial" pitchFamily="34" charset="0"/>
                <a:cs typeface="Arial" pitchFamily="34" charset="0"/>
              </a:rPr>
              <a:t>              and </a:t>
            </a:r>
            <a:r>
              <a:rPr lang="en-US" sz="2800" dirty="0">
                <a:latin typeface="Arial" pitchFamily="34" charset="0"/>
                <a:cs typeface="Arial" pitchFamily="34" charset="0"/>
              </a:rPr>
              <a:t>conceptual </a:t>
            </a:r>
            <a:r>
              <a:rPr lang="en-US" sz="2800" dirty="0" smtClean="0">
                <a:latin typeface="Arial" pitchFamily="34" charset="0"/>
                <a:cs typeface="Arial" pitchFamily="34" charset="0"/>
              </a:rPr>
              <a:t>models.</a:t>
            </a:r>
            <a:endParaRPr lang="en-US" sz="2800" dirty="0">
              <a:latin typeface="Arial" pitchFamily="34" charset="0"/>
              <a:cs typeface="Arial" pitchFamily="34" charset="0"/>
            </a:endParaRPr>
          </a:p>
          <a:p>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thumbnail_17352994" descr="blood sample"/>
          <p:cNvPicPr/>
          <p:nvPr/>
        </p:nvPicPr>
        <p:blipFill>
          <a:blip r:embed="rId2" cstate="print"/>
          <a:srcRect/>
          <a:stretch>
            <a:fillRect/>
          </a:stretch>
        </p:blipFill>
        <p:spPr bwMode="auto">
          <a:xfrm>
            <a:off x="6934200" y="5181600"/>
            <a:ext cx="1828800" cy="1371600"/>
          </a:xfrm>
          <a:prstGeom prst="rect">
            <a:avLst/>
          </a:prstGeom>
          <a:noFill/>
          <a:ln w="38100">
            <a:solidFill>
              <a:schemeClr val="tx2">
                <a:lumMod val="60000"/>
                <a:lumOff val="40000"/>
              </a:schemeClr>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1981200"/>
          </a:xfrm>
        </p:spPr>
        <p:txBody>
          <a:bodyPr>
            <a:normAutofit fontScale="90000"/>
          </a:bodyPr>
          <a:lstStyle/>
          <a:p>
            <a:r>
              <a:rPr lang="en-US" b="1" u="sng" dirty="0" smtClean="0">
                <a:solidFill>
                  <a:schemeClr val="accent6">
                    <a:lumMod val="75000"/>
                  </a:schemeClr>
                </a:solidFill>
              </a:rPr>
              <a:t>Science</a:t>
            </a:r>
            <a:r>
              <a:rPr lang="en-US" b="1" u="sng" dirty="0">
                <a:solidFill>
                  <a:schemeClr val="accent6">
                    <a:lumMod val="75000"/>
                  </a:schemeClr>
                </a:solidFill>
              </a:rPr>
              <a:t>:</a:t>
            </a:r>
            <a:r>
              <a:rPr lang="en-US" dirty="0">
                <a:solidFill>
                  <a:schemeClr val="accent6">
                    <a:lumMod val="75000"/>
                  </a:schemeClr>
                </a:solidFill>
              </a:rPr>
              <a:t>  </a:t>
            </a:r>
            <a:r>
              <a:rPr lang="en-US" dirty="0" smtClean="0">
                <a:solidFill>
                  <a:schemeClr val="accent6">
                    <a:lumMod val="75000"/>
                  </a:schemeClr>
                </a:solidFill>
              </a:rPr>
              <a:t>Endeavors </a:t>
            </a:r>
            <a:r>
              <a:rPr lang="en-US" dirty="0">
                <a:solidFill>
                  <a:schemeClr val="accent6">
                    <a:lumMod val="75000"/>
                  </a:schemeClr>
                </a:solidFill>
              </a:rPr>
              <a:t>to understand and explain how the natural world </a:t>
            </a:r>
            <a:r>
              <a:rPr lang="en-US" dirty="0" smtClean="0">
                <a:solidFill>
                  <a:schemeClr val="accent6">
                    <a:lumMod val="75000"/>
                  </a:schemeClr>
                </a:solidFill>
              </a:rPr>
              <a:t>works</a:t>
            </a:r>
            <a:r>
              <a:rPr lang="en-US" dirty="0">
                <a:solidFill>
                  <a:schemeClr val="accent6">
                    <a:lumMod val="75000"/>
                  </a:schemeClr>
                </a:solidFill>
              </a:rPr>
              <a:t>.</a:t>
            </a:r>
            <a:r>
              <a:rPr lang="en-US" dirty="0"/>
              <a:t/>
            </a:r>
            <a:br>
              <a:rPr lang="en-US" dirty="0"/>
            </a:b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55C73919-1BAD-4A37-88DD-2F276BCAE578}" type="slidenum">
              <a:rPr lang="en-US" smtClean="0"/>
              <a:pPr/>
              <a:t>4</a:t>
            </a:fld>
            <a:endParaRPr lang="en-US" dirty="0"/>
          </a:p>
        </p:txBody>
      </p:sp>
      <p:sp>
        <p:nvSpPr>
          <p:cNvPr id="1025" name="Rectangle 1"/>
          <p:cNvSpPr>
            <a:spLocks noGrp="1" noChangeArrowheads="1"/>
          </p:cNvSpPr>
          <p:nvPr>
            <p:ph idx="1"/>
          </p:nvPr>
        </p:nvSpPr>
        <p:spPr bwMode="auto">
          <a:xfrm>
            <a:off x="1066800" y="1384722"/>
            <a:ext cx="7772400" cy="4850559"/>
          </a:xfrm>
          <a:prstGeom prst="rect">
            <a:avLst/>
          </a:prstGeom>
          <a:noFill/>
          <a:ln w="57150">
            <a:solidFill>
              <a:schemeClr val="tx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Science Is:</a:t>
            </a:r>
            <a:endParaRPr kumimoji="0" lang="en-US"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a:buNone/>
            </a:pPr>
            <a:r>
              <a:rPr lang="en-US" sz="2800" dirty="0" smtClean="0">
                <a:latin typeface="Arial" pitchFamily="34" charset="0"/>
                <a:cs typeface="Arial" pitchFamily="34" charset="0"/>
              </a:rPr>
              <a:t>         7.  Classified into many different fields, </a:t>
            </a:r>
          </a:p>
          <a:p>
            <a:pPr>
              <a:buNone/>
            </a:pPr>
            <a:r>
              <a:rPr lang="en-US" sz="2800" dirty="0">
                <a:latin typeface="Arial" pitchFamily="34" charset="0"/>
                <a:cs typeface="Arial" pitchFamily="34" charset="0"/>
              </a:rPr>
              <a:t> </a:t>
            </a:r>
            <a:r>
              <a:rPr lang="en-US" sz="2800" dirty="0" smtClean="0">
                <a:latin typeface="Arial" pitchFamily="34" charset="0"/>
                <a:cs typeface="Arial" pitchFamily="34" charset="0"/>
              </a:rPr>
              <a:t>              topics, or  categories for specialized  </a:t>
            </a:r>
          </a:p>
          <a:p>
            <a:pPr>
              <a:buNone/>
            </a:pPr>
            <a:r>
              <a:rPr lang="en-US" sz="2800" dirty="0">
                <a:latin typeface="Arial" pitchFamily="34" charset="0"/>
                <a:cs typeface="Arial" pitchFamily="34" charset="0"/>
              </a:rPr>
              <a:t> </a:t>
            </a:r>
            <a:r>
              <a:rPr lang="en-US" sz="2800" dirty="0" smtClean="0">
                <a:latin typeface="Arial" pitchFamily="34" charset="0"/>
                <a:cs typeface="Arial" pitchFamily="34" charset="0"/>
              </a:rPr>
              <a:t>              study.</a:t>
            </a:r>
            <a:endParaRPr lang="en-US" sz="1000" dirty="0" smtClean="0">
              <a:latin typeface="Arial" pitchFamily="34" charset="0"/>
              <a:cs typeface="Arial" pitchFamily="34" charset="0"/>
            </a:endParaRPr>
          </a:p>
          <a:p>
            <a:pPr>
              <a:buNone/>
            </a:pPr>
            <a:endParaRPr lang="en-US" sz="1000" dirty="0" smtClean="0">
              <a:latin typeface="Arial" pitchFamily="34" charset="0"/>
              <a:cs typeface="Arial" pitchFamily="34" charset="0"/>
            </a:endParaRPr>
          </a:p>
          <a:p>
            <a:pPr>
              <a:buNone/>
            </a:pPr>
            <a:r>
              <a:rPr lang="en-US" sz="2800" dirty="0" smtClean="0">
                <a:latin typeface="Arial" pitchFamily="34" charset="0"/>
                <a:cs typeface="Arial" pitchFamily="34" charset="0"/>
              </a:rPr>
              <a:t>         8.   Different fields that overlap and                    </a:t>
            </a:r>
          </a:p>
          <a:p>
            <a:pPr>
              <a:buNone/>
            </a:pPr>
            <a:r>
              <a:rPr lang="en-US" sz="2800" dirty="0">
                <a:latin typeface="Arial" pitchFamily="34" charset="0"/>
                <a:cs typeface="Arial" pitchFamily="34" charset="0"/>
              </a:rPr>
              <a:t> </a:t>
            </a:r>
            <a:r>
              <a:rPr lang="en-US" sz="2800" dirty="0" smtClean="0">
                <a:latin typeface="Arial" pitchFamily="34" charset="0"/>
                <a:cs typeface="Arial" pitchFamily="34" charset="0"/>
              </a:rPr>
              <a:t>              depend  on each other for further </a:t>
            </a:r>
          </a:p>
          <a:p>
            <a:pPr>
              <a:buNone/>
            </a:pPr>
            <a:r>
              <a:rPr lang="en-US" sz="2800" dirty="0">
                <a:latin typeface="Arial" pitchFamily="34" charset="0"/>
                <a:cs typeface="Arial" pitchFamily="34" charset="0"/>
              </a:rPr>
              <a:t> </a:t>
            </a:r>
            <a:r>
              <a:rPr lang="en-US" sz="2800" dirty="0" smtClean="0">
                <a:latin typeface="Arial" pitchFamily="34" charset="0"/>
                <a:cs typeface="Arial" pitchFamily="34" charset="0"/>
              </a:rPr>
              <a:t>              knowledge and </a:t>
            </a:r>
          </a:p>
          <a:p>
            <a:pPr>
              <a:buNone/>
            </a:pPr>
            <a:r>
              <a:rPr lang="en-US" sz="2800" dirty="0">
                <a:latin typeface="Arial" pitchFamily="34" charset="0"/>
                <a:cs typeface="Arial" pitchFamily="34" charset="0"/>
              </a:rPr>
              <a:t> </a:t>
            </a:r>
            <a:r>
              <a:rPr lang="en-US" sz="2800" dirty="0" smtClean="0">
                <a:latin typeface="Arial" pitchFamily="34" charset="0"/>
                <a:cs typeface="Arial" pitchFamily="34" charset="0"/>
              </a:rPr>
              <a:t>              explanations.</a:t>
            </a:r>
            <a:endParaRPr lang="en-US" sz="1000" dirty="0">
              <a:latin typeface="Arial" pitchFamily="34" charset="0"/>
              <a:cs typeface="Arial" pitchFamily="34" charset="0"/>
            </a:endParaRPr>
          </a:p>
          <a:p>
            <a:pPr>
              <a:buNone/>
            </a:pPr>
            <a:endParaRPr lang="en-US" sz="1000" dirty="0" smtClean="0">
              <a:latin typeface="Arial" pitchFamily="34" charset="0"/>
              <a:cs typeface="Arial" pitchFamily="34" charset="0"/>
            </a:endParaRPr>
          </a:p>
        </p:txBody>
      </p:sp>
      <p:pic>
        <p:nvPicPr>
          <p:cNvPr id="7" name="Picture 6"/>
          <p:cNvPicPr/>
          <p:nvPr/>
        </p:nvPicPr>
        <p:blipFill>
          <a:blip r:embed="rId2" cstate="print"/>
          <a:srcRect/>
          <a:stretch>
            <a:fillRect/>
          </a:stretch>
        </p:blipFill>
        <p:spPr bwMode="auto">
          <a:xfrm>
            <a:off x="6172200" y="5257800"/>
            <a:ext cx="2362201" cy="1285875"/>
          </a:xfrm>
          <a:prstGeom prst="rect">
            <a:avLst/>
          </a:prstGeom>
          <a:noFill/>
          <a:ln w="38100">
            <a:solidFill>
              <a:schemeClr val="tx2">
                <a:lumMod val="60000"/>
                <a:lumOff val="40000"/>
              </a:schemeClr>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1981200"/>
          </a:xfrm>
        </p:spPr>
        <p:txBody>
          <a:bodyPr>
            <a:normAutofit fontScale="90000"/>
          </a:bodyPr>
          <a:lstStyle/>
          <a:p>
            <a:r>
              <a:rPr lang="en-US" b="1" u="sng" dirty="0" smtClean="0">
                <a:solidFill>
                  <a:schemeClr val="accent6">
                    <a:lumMod val="75000"/>
                  </a:schemeClr>
                </a:solidFill>
              </a:rPr>
              <a:t>Science</a:t>
            </a:r>
            <a:r>
              <a:rPr lang="en-US" b="1" u="sng" dirty="0">
                <a:solidFill>
                  <a:schemeClr val="accent6">
                    <a:lumMod val="75000"/>
                  </a:schemeClr>
                </a:solidFill>
              </a:rPr>
              <a:t>:</a:t>
            </a:r>
            <a:r>
              <a:rPr lang="en-US" dirty="0">
                <a:solidFill>
                  <a:schemeClr val="accent6">
                    <a:lumMod val="75000"/>
                  </a:schemeClr>
                </a:solidFill>
              </a:rPr>
              <a:t>  </a:t>
            </a:r>
            <a:r>
              <a:rPr lang="en-US" dirty="0" smtClean="0">
                <a:solidFill>
                  <a:schemeClr val="accent6">
                    <a:lumMod val="75000"/>
                  </a:schemeClr>
                </a:solidFill>
              </a:rPr>
              <a:t>Endeavors </a:t>
            </a:r>
            <a:r>
              <a:rPr lang="en-US" dirty="0">
                <a:solidFill>
                  <a:schemeClr val="accent6">
                    <a:lumMod val="75000"/>
                  </a:schemeClr>
                </a:solidFill>
              </a:rPr>
              <a:t>to understand and explain how the natural world </a:t>
            </a:r>
            <a:r>
              <a:rPr lang="en-US" dirty="0" smtClean="0">
                <a:solidFill>
                  <a:schemeClr val="accent6">
                    <a:lumMod val="75000"/>
                  </a:schemeClr>
                </a:solidFill>
              </a:rPr>
              <a:t>works</a:t>
            </a:r>
            <a:r>
              <a:rPr lang="en-US" dirty="0">
                <a:solidFill>
                  <a:schemeClr val="accent6">
                    <a:lumMod val="75000"/>
                  </a:schemeClr>
                </a:solidFill>
              </a:rPr>
              <a:t>.</a:t>
            </a:r>
            <a:r>
              <a:rPr lang="en-US" dirty="0"/>
              <a:t/>
            </a:r>
            <a:br>
              <a:rPr lang="en-US" dirty="0"/>
            </a:b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55C73919-1BAD-4A37-88DD-2F276BCAE578}" type="slidenum">
              <a:rPr lang="en-US" smtClean="0"/>
              <a:pPr/>
              <a:t>5</a:t>
            </a:fld>
            <a:endParaRPr lang="en-US" dirty="0"/>
          </a:p>
        </p:txBody>
      </p:sp>
      <p:sp>
        <p:nvSpPr>
          <p:cNvPr id="1025" name="Rectangle 1"/>
          <p:cNvSpPr>
            <a:spLocks noGrp="1" noChangeArrowheads="1"/>
          </p:cNvSpPr>
          <p:nvPr>
            <p:ph idx="1"/>
          </p:nvPr>
        </p:nvSpPr>
        <p:spPr bwMode="auto">
          <a:xfrm>
            <a:off x="1143000" y="1196556"/>
            <a:ext cx="7315200" cy="4998291"/>
          </a:xfrm>
          <a:prstGeom prst="rect">
            <a:avLst/>
          </a:prstGeom>
          <a:noFill/>
          <a:ln w="57150">
            <a:solidFill>
              <a:schemeClr val="tx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Science Is:</a:t>
            </a:r>
            <a:endParaRPr kumimoji="0" lang="en-US"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a:buNone/>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lang="en-US" sz="2800" dirty="0" smtClean="0">
                <a:latin typeface="Arial" pitchFamily="34" charset="0"/>
                <a:cs typeface="Arial" pitchFamily="34" charset="0"/>
              </a:rPr>
              <a:t> 9.  A vast body of knowledge that is </a:t>
            </a:r>
          </a:p>
          <a:p>
            <a:pPr>
              <a:buNone/>
            </a:pPr>
            <a:r>
              <a:rPr lang="en-US" sz="2800" dirty="0">
                <a:latin typeface="Arial" pitchFamily="34" charset="0"/>
                <a:cs typeface="Arial" pitchFamily="34" charset="0"/>
              </a:rPr>
              <a:t> </a:t>
            </a:r>
            <a:r>
              <a:rPr lang="en-US" sz="2800" dirty="0" smtClean="0">
                <a:latin typeface="Arial" pitchFamily="34" charset="0"/>
                <a:cs typeface="Arial" pitchFamily="34" charset="0"/>
              </a:rPr>
              <a:t>                always  changing and expanding; </a:t>
            </a:r>
          </a:p>
          <a:p>
            <a:pPr>
              <a:buNone/>
            </a:pPr>
            <a:r>
              <a:rPr lang="en-US" sz="2800" dirty="0">
                <a:latin typeface="Arial" pitchFamily="34" charset="0"/>
                <a:cs typeface="Arial" pitchFamily="34" charset="0"/>
              </a:rPr>
              <a:t> </a:t>
            </a:r>
            <a:r>
              <a:rPr lang="en-US" sz="2800" dirty="0" smtClean="0">
                <a:latin typeface="Arial" pitchFamily="34" charset="0"/>
                <a:cs typeface="Arial" pitchFamily="34" charset="0"/>
              </a:rPr>
              <a:t>                 but it does have limitations.</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a:buNone/>
            </a:pPr>
            <a:endParaRPr lang="en-US" sz="2800" dirty="0" smtClean="0">
              <a:latin typeface="Arial" pitchFamily="34" charset="0"/>
              <a:cs typeface="Arial" pitchFamily="34" charset="0"/>
            </a:endParaRPr>
          </a:p>
          <a:p>
            <a:pPr>
              <a:buNone/>
            </a:pPr>
            <a:r>
              <a:rPr lang="en-US" sz="2800" dirty="0" smtClean="0">
                <a:latin typeface="Arial" pitchFamily="34" charset="0"/>
                <a:cs typeface="Arial" pitchFamily="34" charset="0"/>
              </a:rPr>
              <a:t>           10</a:t>
            </a:r>
            <a:r>
              <a:rPr lang="en-US" sz="2800" dirty="0">
                <a:latin typeface="Arial" pitchFamily="34" charset="0"/>
                <a:cs typeface="Arial" pitchFamily="34" charset="0"/>
              </a:rPr>
              <a:t>. Objective, unbiased, and </a:t>
            </a:r>
            <a:endParaRPr lang="en-US" sz="2800" dirty="0" smtClean="0">
              <a:latin typeface="Arial" pitchFamily="34" charset="0"/>
              <a:cs typeface="Arial" pitchFamily="34" charset="0"/>
            </a:endParaRPr>
          </a:p>
          <a:p>
            <a:pPr>
              <a:buNone/>
            </a:pPr>
            <a:r>
              <a:rPr lang="en-US" sz="2800" dirty="0">
                <a:latin typeface="Arial" pitchFamily="34" charset="0"/>
                <a:cs typeface="Arial" pitchFamily="34" charset="0"/>
              </a:rPr>
              <a:t> </a:t>
            </a:r>
            <a:r>
              <a:rPr lang="en-US" sz="2800" dirty="0" smtClean="0">
                <a:latin typeface="Arial" pitchFamily="34" charset="0"/>
                <a:cs typeface="Arial" pitchFamily="34" charset="0"/>
              </a:rPr>
              <a:t>                 impartial—</a:t>
            </a:r>
          </a:p>
          <a:p>
            <a:pPr>
              <a:buNone/>
            </a:pPr>
            <a:r>
              <a:rPr lang="en-US" sz="2800" dirty="0">
                <a:latin typeface="Arial" pitchFamily="34" charset="0"/>
                <a:cs typeface="Arial" pitchFamily="34" charset="0"/>
              </a:rPr>
              <a:t> </a:t>
            </a:r>
            <a:r>
              <a:rPr lang="en-US" sz="2800" dirty="0" smtClean="0">
                <a:latin typeface="Arial" pitchFamily="34" charset="0"/>
                <a:cs typeface="Arial" pitchFamily="34" charset="0"/>
              </a:rPr>
              <a:t>                      or </a:t>
            </a:r>
            <a:r>
              <a:rPr lang="en-US" sz="2800" dirty="0">
                <a:latin typeface="Arial" pitchFamily="34" charset="0"/>
                <a:cs typeface="Arial" pitchFamily="34" charset="0"/>
              </a:rPr>
              <a:t>it should be.  </a:t>
            </a:r>
          </a:p>
          <a:p>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p:cNvPicPr/>
          <p:nvPr/>
        </p:nvPicPr>
        <p:blipFill>
          <a:blip r:embed="rId2" cstate="print"/>
          <a:srcRect/>
          <a:stretch>
            <a:fillRect/>
          </a:stretch>
        </p:blipFill>
        <p:spPr bwMode="auto">
          <a:xfrm>
            <a:off x="6324600" y="4876800"/>
            <a:ext cx="2514600" cy="1676400"/>
          </a:xfrm>
          <a:prstGeom prst="rect">
            <a:avLst/>
          </a:prstGeom>
          <a:noFill/>
          <a:ln w="38100">
            <a:solidFill>
              <a:srgbClr val="00B0F0"/>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1981200"/>
          </a:xfrm>
        </p:spPr>
        <p:txBody>
          <a:bodyPr>
            <a:normAutofit fontScale="90000"/>
          </a:bodyPr>
          <a:lstStyle/>
          <a:p>
            <a:r>
              <a:rPr lang="en-US" b="1" u="sng" dirty="0" smtClean="0">
                <a:solidFill>
                  <a:schemeClr val="accent6">
                    <a:lumMod val="75000"/>
                  </a:schemeClr>
                </a:solidFill>
              </a:rPr>
              <a:t>Science</a:t>
            </a:r>
            <a:r>
              <a:rPr lang="en-US" b="1" u="sng" dirty="0">
                <a:solidFill>
                  <a:schemeClr val="accent6">
                    <a:lumMod val="75000"/>
                  </a:schemeClr>
                </a:solidFill>
              </a:rPr>
              <a:t>:</a:t>
            </a:r>
            <a:r>
              <a:rPr lang="en-US" dirty="0">
                <a:solidFill>
                  <a:schemeClr val="accent6">
                    <a:lumMod val="75000"/>
                  </a:schemeClr>
                </a:solidFill>
              </a:rPr>
              <a:t>  </a:t>
            </a:r>
            <a:r>
              <a:rPr lang="en-US" dirty="0" smtClean="0">
                <a:solidFill>
                  <a:schemeClr val="accent6">
                    <a:lumMod val="75000"/>
                  </a:schemeClr>
                </a:solidFill>
              </a:rPr>
              <a:t>Endeavors </a:t>
            </a:r>
            <a:r>
              <a:rPr lang="en-US" dirty="0">
                <a:solidFill>
                  <a:schemeClr val="accent6">
                    <a:lumMod val="75000"/>
                  </a:schemeClr>
                </a:solidFill>
              </a:rPr>
              <a:t>to understand and explain how the natural world </a:t>
            </a:r>
            <a:r>
              <a:rPr lang="en-US" dirty="0" smtClean="0">
                <a:solidFill>
                  <a:schemeClr val="accent6">
                    <a:lumMod val="75000"/>
                  </a:schemeClr>
                </a:solidFill>
              </a:rPr>
              <a:t>works</a:t>
            </a:r>
            <a:r>
              <a:rPr lang="en-US" dirty="0">
                <a:solidFill>
                  <a:schemeClr val="accent6">
                    <a:lumMod val="75000"/>
                  </a:schemeClr>
                </a:solidFill>
              </a:rPr>
              <a:t>.</a:t>
            </a:r>
            <a:r>
              <a:rPr lang="en-US" dirty="0"/>
              <a:t/>
            </a:r>
            <a:br>
              <a:rPr lang="en-US" dirty="0"/>
            </a:b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55C73919-1BAD-4A37-88DD-2F276BCAE578}" type="slidenum">
              <a:rPr lang="en-US" smtClean="0"/>
              <a:pPr/>
              <a:t>6</a:t>
            </a:fld>
            <a:endParaRPr lang="en-US" dirty="0"/>
          </a:p>
        </p:txBody>
      </p:sp>
      <p:sp>
        <p:nvSpPr>
          <p:cNvPr id="1025" name="Rectangle 1"/>
          <p:cNvSpPr>
            <a:spLocks noGrp="1" noChangeArrowheads="1"/>
          </p:cNvSpPr>
          <p:nvPr>
            <p:ph idx="1"/>
          </p:nvPr>
        </p:nvSpPr>
        <p:spPr bwMode="auto">
          <a:xfrm>
            <a:off x="1066800" y="1986020"/>
            <a:ext cx="7772400" cy="3785652"/>
          </a:xfrm>
          <a:prstGeom prst="rect">
            <a:avLst/>
          </a:prstGeom>
          <a:noFill/>
          <a:ln w="57150">
            <a:solidFill>
              <a:schemeClr val="tx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lvl="0" indent="0" fontAlgn="base">
              <a:spcBef>
                <a:spcPct val="0"/>
              </a:spcBef>
              <a:spcAft>
                <a:spcPct val="0"/>
              </a:spcAft>
              <a:buNone/>
            </a:pPr>
            <a:r>
              <a:rPr kumimoji="0" lang="en-US" sz="300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Science Is Not:</a:t>
            </a:r>
            <a:endParaRPr kumimoji="0" lang="en-US" sz="300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  A rigid collection of facts that are </a:t>
            </a:r>
          </a:p>
          <a:p>
            <a:pPr marL="0" lvl="0" indent="0" eaLnBrk="0" fontAlgn="base" hangingPunct="0">
              <a:spcBef>
                <a:spcPct val="0"/>
              </a:spcBef>
              <a:spcAft>
                <a:spcPct val="0"/>
              </a:spcAft>
              <a:buNone/>
            </a:pPr>
            <a:r>
              <a:rPr lang="en-US" sz="2800" dirty="0">
                <a:latin typeface="Arial" pitchFamily="34" charset="0"/>
                <a:ea typeface="Times New Roman" pitchFamily="18" charset="0"/>
                <a:cs typeface="Arial" pitchFamily="34" charset="0"/>
              </a:rPr>
              <a:t> </a:t>
            </a:r>
            <a:r>
              <a:rPr lang="en-US" sz="2800" dirty="0" smtClean="0">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inflexible.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  Able to explain the answer to every </a:t>
            </a:r>
          </a:p>
          <a:p>
            <a:pPr marL="0" lvl="0" indent="0" eaLnBrk="0" fontAlgn="base" hangingPunct="0">
              <a:spcBef>
                <a:spcPct val="0"/>
              </a:spcBef>
              <a:spcAft>
                <a:spcPct val="0"/>
              </a:spcAft>
              <a:buNone/>
            </a:pPr>
            <a:r>
              <a:rPr lang="en-US" sz="2800" dirty="0">
                <a:latin typeface="Arial" pitchFamily="34" charset="0"/>
                <a:ea typeface="Times New Roman" pitchFamily="18" charset="0"/>
                <a:cs typeface="Arial" pitchFamily="34" charset="0"/>
              </a:rPr>
              <a:t> </a:t>
            </a:r>
            <a:r>
              <a:rPr lang="en-US" sz="2800" dirty="0" smtClean="0">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question, some phenomena are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not scientifically testable.</a:t>
            </a:r>
          </a:p>
          <a:p>
            <a:pPr marL="0" lvl="0" indent="0" eaLnBrk="0" fontAlgn="base" hangingPunct="0">
              <a:spcBef>
                <a:spcPct val="0"/>
              </a:spcBef>
              <a:spcAft>
                <a:spcPct val="0"/>
              </a:spcAft>
              <a:buNone/>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  Unorganized, unrelated, or untestable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1981200"/>
          </a:xfrm>
        </p:spPr>
        <p:txBody>
          <a:bodyPr>
            <a:normAutofit fontScale="90000"/>
          </a:bodyPr>
          <a:lstStyle/>
          <a:p>
            <a:r>
              <a:rPr lang="en-US" b="1" u="sng" dirty="0" smtClean="0">
                <a:solidFill>
                  <a:schemeClr val="accent6">
                    <a:lumMod val="75000"/>
                  </a:schemeClr>
                </a:solidFill>
              </a:rPr>
              <a:t>Science</a:t>
            </a:r>
            <a:r>
              <a:rPr lang="en-US" b="1" u="sng" dirty="0">
                <a:solidFill>
                  <a:schemeClr val="accent6">
                    <a:lumMod val="75000"/>
                  </a:schemeClr>
                </a:solidFill>
              </a:rPr>
              <a:t>:</a:t>
            </a:r>
            <a:r>
              <a:rPr lang="en-US" dirty="0">
                <a:solidFill>
                  <a:schemeClr val="accent6">
                    <a:lumMod val="75000"/>
                  </a:schemeClr>
                </a:solidFill>
              </a:rPr>
              <a:t>  </a:t>
            </a:r>
            <a:r>
              <a:rPr lang="en-US" dirty="0" smtClean="0">
                <a:solidFill>
                  <a:schemeClr val="accent6">
                    <a:lumMod val="75000"/>
                  </a:schemeClr>
                </a:solidFill>
              </a:rPr>
              <a:t>Endeavors </a:t>
            </a:r>
            <a:r>
              <a:rPr lang="en-US" dirty="0">
                <a:solidFill>
                  <a:schemeClr val="accent6">
                    <a:lumMod val="75000"/>
                  </a:schemeClr>
                </a:solidFill>
              </a:rPr>
              <a:t>to understand and explain how the natural world </a:t>
            </a:r>
            <a:r>
              <a:rPr lang="en-US" dirty="0" smtClean="0">
                <a:solidFill>
                  <a:schemeClr val="accent6">
                    <a:lumMod val="75000"/>
                  </a:schemeClr>
                </a:solidFill>
              </a:rPr>
              <a:t>works</a:t>
            </a:r>
            <a:r>
              <a:rPr lang="en-US" dirty="0">
                <a:solidFill>
                  <a:schemeClr val="accent6">
                    <a:lumMod val="75000"/>
                  </a:schemeClr>
                </a:solidFill>
              </a:rPr>
              <a:t>.</a:t>
            </a:r>
            <a:r>
              <a:rPr lang="en-US" dirty="0"/>
              <a:t/>
            </a:r>
            <a:br>
              <a:rPr lang="en-US" dirty="0"/>
            </a:b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55C73919-1BAD-4A37-88DD-2F276BCAE578}" type="slidenum">
              <a:rPr lang="en-US" smtClean="0"/>
              <a:pPr/>
              <a:t>7</a:t>
            </a:fld>
            <a:endParaRPr lang="en-US" dirty="0"/>
          </a:p>
        </p:txBody>
      </p:sp>
      <p:sp>
        <p:nvSpPr>
          <p:cNvPr id="1025" name="Rectangle 1"/>
          <p:cNvSpPr>
            <a:spLocks noGrp="1" noChangeArrowheads="1"/>
          </p:cNvSpPr>
          <p:nvPr>
            <p:ph idx="1"/>
          </p:nvPr>
        </p:nvSpPr>
        <p:spPr bwMode="auto">
          <a:xfrm>
            <a:off x="990600" y="1222100"/>
            <a:ext cx="7772400" cy="4950100"/>
          </a:xfrm>
          <a:prstGeom prst="rect">
            <a:avLst/>
          </a:prstGeom>
          <a:noFill/>
          <a:ln w="57150">
            <a:solidFill>
              <a:schemeClr val="tx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a:buNone/>
            </a:pPr>
            <a:r>
              <a:rPr kumimoji="0" lang="en-US" sz="300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Science Is Not:</a:t>
            </a:r>
          </a:p>
          <a:p>
            <a:pPr>
              <a:buNone/>
            </a:pPr>
            <a:r>
              <a:rPr lang="en-US" sz="2800" dirty="0" smtClean="0">
                <a:latin typeface="Arial" pitchFamily="34" charset="0"/>
                <a:cs typeface="Arial" pitchFamily="34" charset="0"/>
              </a:rPr>
              <a:t>  4.   Based </a:t>
            </a:r>
            <a:r>
              <a:rPr lang="en-US" sz="2800" dirty="0">
                <a:latin typeface="Arial" pitchFamily="34" charset="0"/>
                <a:cs typeface="Arial" pitchFamily="34" charset="0"/>
              </a:rPr>
              <a:t>on that which cannot be observed, </a:t>
            </a:r>
            <a:r>
              <a:rPr lang="en-US" sz="2800" dirty="0" smtClean="0">
                <a:latin typeface="Arial" pitchFamily="34" charset="0"/>
                <a:cs typeface="Arial" pitchFamily="34" charset="0"/>
              </a:rPr>
              <a:t>  </a:t>
            </a:r>
          </a:p>
          <a:p>
            <a:pPr>
              <a:buNone/>
            </a:pPr>
            <a:r>
              <a:rPr lang="en-US" sz="2800" dirty="0">
                <a:latin typeface="Arial" pitchFamily="34" charset="0"/>
                <a:cs typeface="Arial" pitchFamily="34" charset="0"/>
              </a:rPr>
              <a:t> </a:t>
            </a:r>
            <a:r>
              <a:rPr lang="en-US" sz="2800" dirty="0" smtClean="0">
                <a:latin typeface="Arial" pitchFamily="34" charset="0"/>
                <a:cs typeface="Arial" pitchFamily="34" charset="0"/>
              </a:rPr>
              <a:t>       measured</a:t>
            </a:r>
            <a:r>
              <a:rPr lang="en-US" sz="2800" dirty="0">
                <a:latin typeface="Arial" pitchFamily="34" charset="0"/>
                <a:cs typeface="Arial" pitchFamily="34" charset="0"/>
              </a:rPr>
              <a:t>, or outside of </a:t>
            </a:r>
            <a:r>
              <a:rPr lang="en-US" sz="2800" dirty="0" smtClean="0">
                <a:latin typeface="Arial" pitchFamily="34" charset="0"/>
                <a:cs typeface="Arial" pitchFamily="34" charset="0"/>
              </a:rPr>
              <a:t>our </a:t>
            </a:r>
            <a:r>
              <a:rPr lang="en-US" sz="2800" dirty="0">
                <a:latin typeface="Arial" pitchFamily="34" charset="0"/>
                <a:cs typeface="Arial" pitchFamily="34" charset="0"/>
              </a:rPr>
              <a:t>senses to be </a:t>
            </a:r>
            <a:endParaRPr lang="en-US" sz="2800" dirty="0" smtClean="0">
              <a:latin typeface="Arial" pitchFamily="34" charset="0"/>
              <a:cs typeface="Arial" pitchFamily="34" charset="0"/>
            </a:endParaRPr>
          </a:p>
          <a:p>
            <a:pPr>
              <a:buNone/>
            </a:pPr>
            <a:r>
              <a:rPr lang="en-US" sz="2800" dirty="0">
                <a:latin typeface="Arial" pitchFamily="34" charset="0"/>
                <a:cs typeface="Arial" pitchFamily="34" charset="0"/>
              </a:rPr>
              <a:t> </a:t>
            </a:r>
            <a:r>
              <a:rPr lang="en-US" sz="2800" dirty="0" smtClean="0">
                <a:latin typeface="Arial" pitchFamily="34" charset="0"/>
                <a:cs typeface="Arial" pitchFamily="34" charset="0"/>
              </a:rPr>
              <a:t>       perceived.</a:t>
            </a:r>
            <a:endParaRPr lang="en-US" sz="1000" dirty="0" smtClean="0">
              <a:latin typeface="Arial" pitchFamily="34" charset="0"/>
              <a:cs typeface="Arial" pitchFamily="34" charset="0"/>
            </a:endParaRPr>
          </a:p>
          <a:p>
            <a:pPr>
              <a:buNone/>
            </a:pPr>
            <a:endParaRPr lang="en-US" sz="1000" dirty="0">
              <a:latin typeface="Arial" pitchFamily="34" charset="0"/>
              <a:cs typeface="Arial" pitchFamily="34" charset="0"/>
            </a:endParaRPr>
          </a:p>
          <a:p>
            <a:pPr>
              <a:buNone/>
            </a:pPr>
            <a:r>
              <a:rPr lang="en-US" sz="2800" dirty="0">
                <a:latin typeface="Arial" pitchFamily="34" charset="0"/>
                <a:cs typeface="Arial" pitchFamily="34" charset="0"/>
              </a:rPr>
              <a:t>   </a:t>
            </a:r>
            <a:r>
              <a:rPr lang="en-US" sz="2800" dirty="0" smtClean="0">
                <a:latin typeface="Arial" pitchFamily="34" charset="0"/>
                <a:cs typeface="Arial" pitchFamily="34" charset="0"/>
              </a:rPr>
              <a:t>5</a:t>
            </a:r>
            <a:r>
              <a:rPr lang="en-US" sz="2800" dirty="0">
                <a:latin typeface="Arial" pitchFamily="34" charset="0"/>
                <a:cs typeface="Arial" pitchFamily="34" charset="0"/>
              </a:rPr>
              <a:t>.  Only based on one disciple, field, or topic </a:t>
            </a:r>
            <a:endParaRPr lang="en-US" sz="2800" dirty="0" smtClean="0">
              <a:latin typeface="Arial" pitchFamily="34" charset="0"/>
              <a:cs typeface="Arial" pitchFamily="34" charset="0"/>
            </a:endParaRPr>
          </a:p>
          <a:p>
            <a:pPr>
              <a:buNone/>
            </a:pPr>
            <a:r>
              <a:rPr lang="en-US" sz="2800" dirty="0">
                <a:latin typeface="Arial" pitchFamily="34" charset="0"/>
                <a:cs typeface="Arial" pitchFamily="34" charset="0"/>
              </a:rPr>
              <a:t> </a:t>
            </a:r>
            <a:r>
              <a:rPr lang="en-US" sz="2800" dirty="0" smtClean="0">
                <a:latin typeface="Arial" pitchFamily="34" charset="0"/>
                <a:cs typeface="Arial" pitchFamily="34" charset="0"/>
              </a:rPr>
              <a:t>         of </a:t>
            </a:r>
            <a:r>
              <a:rPr lang="en-US" sz="2800" dirty="0">
                <a:latin typeface="Arial" pitchFamily="34" charset="0"/>
                <a:cs typeface="Arial" pitchFamily="34" charset="0"/>
              </a:rPr>
              <a:t>knowledge.</a:t>
            </a:r>
          </a:p>
          <a:p>
            <a:pPr>
              <a:buNone/>
            </a:pPr>
            <a:endParaRPr lang="en-US" sz="1000" dirty="0">
              <a:latin typeface="Arial" pitchFamily="34" charset="0"/>
              <a:cs typeface="Arial" pitchFamily="34" charset="0"/>
            </a:endParaRPr>
          </a:p>
          <a:p>
            <a:pPr>
              <a:buNone/>
            </a:pPr>
            <a:r>
              <a:rPr lang="en-US" sz="2800" dirty="0">
                <a:latin typeface="Arial" pitchFamily="34" charset="0"/>
                <a:cs typeface="Arial" pitchFamily="34" charset="0"/>
              </a:rPr>
              <a:t> </a:t>
            </a:r>
            <a:r>
              <a:rPr lang="en-US" sz="2800" dirty="0" smtClean="0">
                <a:latin typeface="Arial" pitchFamily="34" charset="0"/>
                <a:cs typeface="Arial" pitchFamily="34" charset="0"/>
              </a:rPr>
              <a:t>  </a:t>
            </a:r>
            <a:r>
              <a:rPr lang="en-US" sz="2800" dirty="0">
                <a:latin typeface="Arial" pitchFamily="34" charset="0"/>
                <a:cs typeface="Arial" pitchFamily="34" charset="0"/>
              </a:rPr>
              <a:t>6.  Subjective, biased, or partial</a:t>
            </a:r>
            <a:r>
              <a:rPr lang="en-US" sz="2800" dirty="0" smtClean="0">
                <a:latin typeface="Arial" pitchFamily="34" charset="0"/>
                <a:cs typeface="Arial" pitchFamily="34" charset="0"/>
              </a:rPr>
              <a:t>—</a:t>
            </a:r>
          </a:p>
          <a:p>
            <a:pPr>
              <a:buNone/>
            </a:pPr>
            <a:r>
              <a:rPr lang="en-US" sz="2800" dirty="0" smtClean="0">
                <a:latin typeface="Arial" pitchFamily="34" charset="0"/>
                <a:cs typeface="Arial" pitchFamily="34" charset="0"/>
              </a:rPr>
              <a:t>          or </a:t>
            </a:r>
            <a:r>
              <a:rPr lang="en-US" sz="2800" dirty="0">
                <a:latin typeface="Arial" pitchFamily="34" charset="0"/>
                <a:cs typeface="Arial" pitchFamily="34" charset="0"/>
              </a:rPr>
              <a:t>it should </a:t>
            </a:r>
            <a:r>
              <a:rPr lang="en-US" sz="2800" dirty="0" smtClean="0">
                <a:latin typeface="Arial" pitchFamily="34" charset="0"/>
                <a:cs typeface="Arial" pitchFamily="34" charset="0"/>
              </a:rPr>
              <a:t>not </a:t>
            </a:r>
            <a:r>
              <a:rPr lang="en-US" sz="2800" dirty="0">
                <a:latin typeface="Arial" pitchFamily="34" charset="0"/>
                <a:cs typeface="Arial" pitchFamily="34" charset="0"/>
              </a:rPr>
              <a:t>be</a:t>
            </a:r>
            <a:r>
              <a:rPr lang="en-US" sz="2800" dirty="0" smtClean="0">
                <a:latin typeface="Arial" pitchFamily="34" charset="0"/>
                <a:cs typeface="Arial" pitchFamily="34" charset="0"/>
              </a:rPr>
              <a:t>.</a:t>
            </a:r>
            <a:endParaRPr kumimoji="0" lang="en-US" sz="30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a:ln w="57150">
            <a:solidFill>
              <a:schemeClr val="tx2">
                <a:lumMod val="60000"/>
                <a:lumOff val="40000"/>
              </a:schemeClr>
            </a:solidFill>
          </a:ln>
        </p:spPr>
        <p:txBody>
          <a:bodyPr>
            <a:normAutofit fontScale="90000"/>
          </a:bodyPr>
          <a:lstStyle/>
          <a:p>
            <a:r>
              <a:rPr lang="en-US" u="sng" dirty="0"/>
              <a:t>C.  Science Explanations: Hypothesis, Theory, or Law?</a:t>
            </a:r>
            <a:r>
              <a:rPr lang="en-US" dirty="0"/>
              <a:t/>
            </a:r>
            <a:br>
              <a:rPr lang="en-US" dirty="0"/>
            </a:br>
            <a:r>
              <a:rPr lang="en-US" dirty="0"/>
              <a:t> </a:t>
            </a:r>
            <a:endParaRPr lang="en-US" dirty="0">
              <a:solidFill>
                <a:schemeClr val="tx2">
                  <a:lumMod val="75000"/>
                </a:schemeClr>
              </a:solidFill>
            </a:endParaRPr>
          </a:p>
        </p:txBody>
      </p:sp>
      <p:sp>
        <p:nvSpPr>
          <p:cNvPr id="6" name="Slide Number Placeholder 5"/>
          <p:cNvSpPr>
            <a:spLocks noGrp="1"/>
          </p:cNvSpPr>
          <p:nvPr>
            <p:ph type="sldNum" sz="quarter" idx="12"/>
          </p:nvPr>
        </p:nvSpPr>
        <p:spPr/>
        <p:txBody>
          <a:bodyPr/>
          <a:lstStyle/>
          <a:p>
            <a:fld id="{55C73919-1BAD-4A37-88DD-2F276BCAE578}" type="slidenum">
              <a:rPr lang="en-US" smtClean="0"/>
              <a:pPr/>
              <a:t>8</a:t>
            </a:fld>
            <a:endParaRPr lang="en-US" dirty="0"/>
          </a:p>
        </p:txBody>
      </p:sp>
      <p:sp>
        <p:nvSpPr>
          <p:cNvPr id="1025" name="Rectangle 1"/>
          <p:cNvSpPr>
            <a:spLocks noGrp="1" noChangeArrowheads="1"/>
          </p:cNvSpPr>
          <p:nvPr>
            <p:ph sz="half" idx="1"/>
          </p:nvPr>
        </p:nvSpPr>
        <p:spPr bwMode="auto">
          <a:xfrm>
            <a:off x="457200" y="1550089"/>
            <a:ext cx="4114800" cy="2616101"/>
          </a:xfrm>
          <a:prstGeom prst="rect">
            <a:avLst/>
          </a:prstGeom>
          <a:solidFill>
            <a:schemeClr val="bg1"/>
          </a:solidFill>
          <a:ln w="5715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514350" lvl="0" indent="-514350" fontAlgn="base">
              <a:spcBef>
                <a:spcPct val="0"/>
              </a:spcBef>
              <a:spcAft>
                <a:spcPct val="0"/>
              </a:spcAft>
              <a:buNone/>
            </a:pPr>
            <a:r>
              <a:rPr lang="en-US" sz="3200" i="1" dirty="0" smtClean="0">
                <a:latin typeface="Arial" pitchFamily="34" charset="0"/>
                <a:cs typeface="Arial" pitchFamily="34" charset="0"/>
              </a:rPr>
              <a:t>Hypothesis: </a:t>
            </a:r>
          </a:p>
          <a:p>
            <a:pPr marL="514350" lvl="0" indent="-514350" fontAlgn="base">
              <a:spcBef>
                <a:spcPct val="0"/>
              </a:spcBef>
              <a:spcAft>
                <a:spcPct val="0"/>
              </a:spcAft>
              <a:buNone/>
            </a:pPr>
            <a:r>
              <a:rPr lang="en-US" sz="3000" i="1" dirty="0">
                <a:latin typeface="Arial" pitchFamily="34" charset="0"/>
                <a:cs typeface="Arial" pitchFamily="34" charset="0"/>
              </a:rPr>
              <a:t> </a:t>
            </a:r>
            <a:r>
              <a:rPr lang="en-US" sz="3000" i="1" dirty="0" smtClean="0">
                <a:latin typeface="Arial" pitchFamily="34" charset="0"/>
                <a:cs typeface="Arial" pitchFamily="34" charset="0"/>
              </a:rPr>
              <a:t>     </a:t>
            </a:r>
            <a:r>
              <a:rPr lang="en-US" sz="3000" dirty="0" smtClean="0">
                <a:latin typeface="Arial" pitchFamily="34" charset="0"/>
                <a:cs typeface="Arial" pitchFamily="34" charset="0"/>
              </a:rPr>
              <a:t>an educated</a:t>
            </a:r>
          </a:p>
          <a:p>
            <a:pPr marL="514350" lvl="0" indent="-514350" fontAlgn="base">
              <a:spcBef>
                <a:spcPct val="0"/>
              </a:spcBef>
              <a:spcAft>
                <a:spcPct val="0"/>
              </a:spcAft>
              <a:buNone/>
            </a:pPr>
            <a:r>
              <a:rPr lang="en-US" sz="3000" dirty="0">
                <a:latin typeface="Arial" pitchFamily="34" charset="0"/>
                <a:cs typeface="Arial" pitchFamily="34" charset="0"/>
              </a:rPr>
              <a:t> </a:t>
            </a:r>
            <a:r>
              <a:rPr lang="en-US" sz="3000" dirty="0" smtClean="0">
                <a:latin typeface="Arial" pitchFamily="34" charset="0"/>
                <a:cs typeface="Arial" pitchFamily="34" charset="0"/>
              </a:rPr>
              <a:t>     guess, based </a:t>
            </a:r>
          </a:p>
          <a:p>
            <a:pPr marL="514350" lvl="0" indent="-514350" fontAlgn="base">
              <a:spcBef>
                <a:spcPct val="0"/>
              </a:spcBef>
              <a:spcAft>
                <a:spcPct val="0"/>
              </a:spcAft>
              <a:buNone/>
            </a:pPr>
            <a:r>
              <a:rPr lang="en-US" sz="3000" dirty="0">
                <a:latin typeface="Arial" pitchFamily="34" charset="0"/>
                <a:cs typeface="Arial" pitchFamily="34" charset="0"/>
              </a:rPr>
              <a:t> </a:t>
            </a:r>
            <a:r>
              <a:rPr lang="en-US" sz="3000" dirty="0" smtClean="0">
                <a:latin typeface="Arial" pitchFamily="34" charset="0"/>
                <a:cs typeface="Arial" pitchFamily="34" charset="0"/>
              </a:rPr>
              <a:t>    on observation.</a:t>
            </a:r>
            <a:endParaRPr kumimoji="0" lang="en-US" sz="3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a:buNone/>
            </a:pPr>
            <a:endParaRPr kumimoji="0" lang="en-US" sz="3000" i="0" u="none" strike="noStrike" cap="none" normalizeH="0" baseline="0" dirty="0" smtClean="0">
              <a:ln>
                <a:noFill/>
              </a:ln>
              <a:solidFill>
                <a:schemeClr val="tx1"/>
              </a:solidFill>
              <a:effectLst/>
              <a:latin typeface="Arial" pitchFamily="34" charset="0"/>
              <a:cs typeface="Arial" pitchFamily="34" charset="0"/>
            </a:endParaRPr>
          </a:p>
        </p:txBody>
      </p:sp>
      <p:sp>
        <p:nvSpPr>
          <p:cNvPr id="20481" name="Rectangle 1"/>
          <p:cNvSpPr>
            <a:spLocks noGrp="1" noChangeArrowheads="1"/>
          </p:cNvSpPr>
          <p:nvPr>
            <p:ph sz="half" idx="2"/>
          </p:nvPr>
        </p:nvSpPr>
        <p:spPr bwMode="auto">
          <a:xfrm>
            <a:off x="4343400" y="2714542"/>
            <a:ext cx="4800600" cy="2923877"/>
          </a:xfrm>
          <a:prstGeom prst="rect">
            <a:avLst/>
          </a:prstGeom>
          <a:solidFill>
            <a:schemeClr val="bg1"/>
          </a:solidFill>
          <a:ln w="5715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Theory</a:t>
            </a:r>
            <a:r>
              <a:rPr kumimoji="0" lang="en-US" sz="3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3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summarizes a hypothesis or group of hypotheses that have been supported with repeated testing over a wide variety of  conditions over time</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0" y="3581400"/>
            <a:ext cx="4114800" cy="3276600"/>
          </a:xfrm>
          <a:prstGeom prst="rect">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Law:</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generalizes a  </a:t>
            </a:r>
          </a:p>
          <a:p>
            <a:pPr lvl="0" fontAlgn="base">
              <a:spcBef>
                <a:spcPct val="0"/>
              </a:spcBef>
              <a:spcAft>
                <a:spcPct val="0"/>
              </a:spcAft>
            </a:pPr>
            <a:r>
              <a:rPr lang="en-US" sz="2800" dirty="0">
                <a:solidFill>
                  <a:schemeClr val="tx1"/>
                </a:solidFill>
                <a:latin typeface="Arial" pitchFamily="34" charset="0"/>
                <a:ea typeface="Times New Roman" pitchFamily="18" charset="0"/>
                <a:cs typeface="Arial" pitchFamily="34" charset="0"/>
              </a:rPr>
              <a:t> </a:t>
            </a:r>
            <a:r>
              <a:rPr lang="en-US" sz="2800" dirty="0" smtClean="0">
                <a:solidFill>
                  <a:schemeClr val="tx1"/>
                </a:solidFill>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body of observations </a:t>
            </a:r>
          </a:p>
          <a:p>
            <a:pPr lvl="0" fontAlgn="base">
              <a:spcBef>
                <a:spcPct val="0"/>
              </a:spcBef>
              <a:spcAft>
                <a:spcPct val="0"/>
              </a:spcAft>
            </a:pPr>
            <a:r>
              <a:rPr lang="en-US" sz="2800" dirty="0" smtClean="0">
                <a:solidFill>
                  <a:schemeClr val="tx1"/>
                </a:solidFill>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that can be used to </a:t>
            </a:r>
          </a:p>
          <a:p>
            <a:pPr lvl="0" fontAlgn="base">
              <a:spcBef>
                <a:spcPct val="0"/>
              </a:spcBef>
              <a:spcAft>
                <a:spcPct val="0"/>
              </a:spcAft>
            </a:pPr>
            <a:r>
              <a:rPr lang="en-US" sz="2800" dirty="0">
                <a:solidFill>
                  <a:schemeClr val="tx1"/>
                </a:solidFill>
                <a:latin typeface="Arial" pitchFamily="34" charset="0"/>
                <a:ea typeface="Times New Roman" pitchFamily="18" charset="0"/>
                <a:cs typeface="Arial" pitchFamily="34" charset="0"/>
              </a:rPr>
              <a:t> </a:t>
            </a:r>
            <a:r>
              <a:rPr lang="en-US" sz="2800" dirty="0" smtClean="0">
                <a:solidFill>
                  <a:schemeClr val="tx1"/>
                </a:solidFill>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describe or predict </a:t>
            </a:r>
          </a:p>
          <a:p>
            <a:pPr lvl="0" fontAlgn="base">
              <a:spcBef>
                <a:spcPct val="0"/>
              </a:spcBef>
              <a:spcAft>
                <a:spcPct val="0"/>
              </a:spcAft>
            </a:pPr>
            <a:r>
              <a:rPr lang="en-US" sz="2800" dirty="0">
                <a:solidFill>
                  <a:schemeClr val="tx1"/>
                </a:solidFill>
                <a:latin typeface="Arial" pitchFamily="34" charset="0"/>
                <a:ea typeface="Times New Roman" pitchFamily="18" charset="0"/>
                <a:cs typeface="Arial" pitchFamily="34" charset="0"/>
              </a:rPr>
              <a:t> </a:t>
            </a:r>
            <a:r>
              <a:rPr lang="en-US" sz="2800" dirty="0" smtClean="0">
                <a:solidFill>
                  <a:schemeClr val="tx1"/>
                </a:solidFill>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something that is </a:t>
            </a:r>
          </a:p>
          <a:p>
            <a:pPr lvl="0" fontAlgn="base">
              <a:spcBef>
                <a:spcPct val="0"/>
              </a:spcBef>
              <a:spcAft>
                <a:spcPct val="0"/>
              </a:spcAft>
            </a:pPr>
            <a:r>
              <a:rPr lang="en-US" sz="2800" dirty="0">
                <a:solidFill>
                  <a:schemeClr val="tx1"/>
                </a:solidFill>
                <a:latin typeface="Arial" pitchFamily="34" charset="0"/>
                <a:ea typeface="Times New Roman" pitchFamily="18" charset="0"/>
                <a:cs typeface="Arial" pitchFamily="34" charset="0"/>
              </a:rPr>
              <a:t> </a:t>
            </a:r>
            <a:r>
              <a:rPr lang="en-US" sz="2800" dirty="0" smtClean="0">
                <a:solidFill>
                  <a:schemeClr val="tx1"/>
                </a:solidFill>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universally </a:t>
            </a:r>
          </a:p>
          <a:p>
            <a:pPr lvl="0" fontAlgn="base">
              <a:spcBef>
                <a:spcPct val="0"/>
              </a:spcBef>
              <a:spcAft>
                <a:spcPct val="0"/>
              </a:spcAft>
            </a:pPr>
            <a:r>
              <a:rPr lang="en-US" sz="2800" dirty="0">
                <a:solidFill>
                  <a:schemeClr val="tx1"/>
                </a:solidFill>
                <a:latin typeface="Arial" pitchFamily="34" charset="0"/>
                <a:ea typeface="Times New Roman" pitchFamily="18" charset="0"/>
                <a:cs typeface="Arial" pitchFamily="34" charset="0"/>
              </a:rPr>
              <a:t> </a:t>
            </a:r>
            <a:r>
              <a:rPr lang="en-US" sz="2800" dirty="0" smtClean="0">
                <a:solidFill>
                  <a:schemeClr val="tx1"/>
                </a:solidFill>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understood in nature.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0" y="97795"/>
            <a:ext cx="530915"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a:ln w="57150">
            <a:solidFill>
              <a:schemeClr val="tx2">
                <a:lumMod val="60000"/>
                <a:lumOff val="40000"/>
              </a:schemeClr>
            </a:solidFill>
          </a:ln>
        </p:spPr>
        <p:txBody>
          <a:bodyPr>
            <a:normAutofit/>
          </a:bodyPr>
          <a:lstStyle/>
          <a:p>
            <a:r>
              <a:rPr lang="en-US" u="sng" dirty="0" smtClean="0"/>
              <a:t>Hypothesis</a:t>
            </a:r>
            <a:r>
              <a:rPr lang="en-US" u="sng" dirty="0"/>
              <a:t>, Theory, or Law?</a:t>
            </a:r>
            <a:r>
              <a:rPr lang="en-US" dirty="0"/>
              <a:t/>
            </a:r>
            <a:br>
              <a:rPr lang="en-US" dirty="0"/>
            </a:br>
            <a:r>
              <a:rPr lang="en-US" dirty="0"/>
              <a:t> </a:t>
            </a:r>
            <a:endParaRPr lang="en-US" dirty="0">
              <a:solidFill>
                <a:schemeClr val="tx2">
                  <a:lumMod val="75000"/>
                </a:schemeClr>
              </a:solidFill>
            </a:endParaRPr>
          </a:p>
        </p:txBody>
      </p:sp>
      <p:sp>
        <p:nvSpPr>
          <p:cNvPr id="6" name="Slide Number Placeholder 5"/>
          <p:cNvSpPr>
            <a:spLocks noGrp="1"/>
          </p:cNvSpPr>
          <p:nvPr>
            <p:ph type="sldNum" sz="quarter" idx="12"/>
          </p:nvPr>
        </p:nvSpPr>
        <p:spPr/>
        <p:txBody>
          <a:bodyPr/>
          <a:lstStyle/>
          <a:p>
            <a:fld id="{55C73919-1BAD-4A37-88DD-2F276BCAE578}" type="slidenum">
              <a:rPr lang="en-US" smtClean="0"/>
              <a:pPr/>
              <a:t>9</a:t>
            </a:fld>
            <a:endParaRPr lang="en-US" dirty="0"/>
          </a:p>
        </p:txBody>
      </p:sp>
      <p:sp>
        <p:nvSpPr>
          <p:cNvPr id="1025" name="Rectangle 1"/>
          <p:cNvSpPr>
            <a:spLocks noGrp="1" noChangeArrowheads="1"/>
          </p:cNvSpPr>
          <p:nvPr>
            <p:ph sz="half" idx="1"/>
          </p:nvPr>
        </p:nvSpPr>
        <p:spPr bwMode="auto">
          <a:xfrm>
            <a:off x="457200" y="1752600"/>
            <a:ext cx="4114800" cy="3207032"/>
          </a:xfrm>
          <a:prstGeom prst="rect">
            <a:avLst/>
          </a:prstGeom>
          <a:solidFill>
            <a:schemeClr val="bg1"/>
          </a:solidFill>
          <a:ln w="5715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514350" lvl="0" indent="-514350" fontAlgn="base">
              <a:spcBef>
                <a:spcPct val="0"/>
              </a:spcBef>
              <a:spcAft>
                <a:spcPct val="0"/>
              </a:spcAft>
              <a:buNone/>
            </a:pPr>
            <a:r>
              <a:rPr lang="en-US" sz="3200" i="1" dirty="0" smtClean="0">
                <a:latin typeface="Arial" pitchFamily="34" charset="0"/>
                <a:cs typeface="Arial" pitchFamily="34" charset="0"/>
              </a:rPr>
              <a:t>Hypothesis: </a:t>
            </a:r>
          </a:p>
          <a:p>
            <a:pPr>
              <a:buFont typeface="Wingdings" pitchFamily="2" charset="2"/>
              <a:buChar char="Ø"/>
            </a:pPr>
            <a:r>
              <a:rPr lang="en-US" sz="3200" dirty="0" smtClean="0"/>
              <a:t> Can be given as an explanation for the occurrence of an event</a:t>
            </a:r>
          </a:p>
          <a:p>
            <a:pPr>
              <a:buNone/>
            </a:pPr>
            <a:endParaRPr kumimoji="0" lang="en-US" sz="3000" i="0" u="none" strike="noStrike" cap="none" normalizeH="0" baseline="0" dirty="0" smtClean="0">
              <a:ln>
                <a:noFill/>
              </a:ln>
              <a:solidFill>
                <a:schemeClr val="tx1"/>
              </a:solidFill>
              <a:effectLst/>
              <a:latin typeface="Arial" pitchFamily="34" charset="0"/>
              <a:cs typeface="Arial" pitchFamily="34" charset="0"/>
            </a:endParaRPr>
          </a:p>
        </p:txBody>
      </p:sp>
      <p:sp>
        <p:nvSpPr>
          <p:cNvPr id="20481" name="Rectangle 1"/>
          <p:cNvSpPr>
            <a:spLocks noGrp="1" noChangeArrowheads="1"/>
          </p:cNvSpPr>
          <p:nvPr>
            <p:ph sz="half" idx="2"/>
          </p:nvPr>
        </p:nvSpPr>
        <p:spPr bwMode="auto">
          <a:xfrm>
            <a:off x="4343400" y="2012812"/>
            <a:ext cx="4800600" cy="4327338"/>
          </a:xfrm>
          <a:prstGeom prst="rect">
            <a:avLst/>
          </a:prstGeom>
          <a:solidFill>
            <a:schemeClr val="bg1"/>
          </a:solidFill>
          <a:ln w="5715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buFont typeface="Wingdings" pitchFamily="2" charset="2"/>
              <a:buChar char="Ø"/>
            </a:pPr>
            <a:r>
              <a:rPr lang="en-US" sz="3200" dirty="0" smtClean="0"/>
              <a:t>  Can be a presumption to guide an investigation</a:t>
            </a:r>
          </a:p>
          <a:p>
            <a:pPr>
              <a:buFont typeface="Wingdings" pitchFamily="2" charset="2"/>
              <a:buChar char="Ø"/>
            </a:pPr>
            <a:r>
              <a:rPr lang="en-US" sz="3200" dirty="0" smtClean="0"/>
              <a:t> Should be based on some knowledge or research</a:t>
            </a:r>
          </a:p>
          <a:p>
            <a:pPr>
              <a:buFont typeface="Wingdings" pitchFamily="2" charset="2"/>
              <a:buChar char="Ø"/>
            </a:pPr>
            <a:r>
              <a:rPr lang="en-US" sz="3200" dirty="0" smtClean="0"/>
              <a:t> Must try to answer a scientific question</a:t>
            </a:r>
          </a:p>
          <a:p>
            <a:pPr>
              <a:buNone/>
            </a:pPr>
            <a:r>
              <a:rPr lang="en-US" sz="3200" dirty="0" smtClean="0"/>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0" y="97795"/>
            <a:ext cx="530915"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TotalTime>
  <Words>1175</Words>
  <Application>Microsoft Office PowerPoint</Application>
  <PresentationFormat>On-screen Show (4:3)</PresentationFormat>
  <Paragraphs>203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Understanding the  Scientific Method</vt:lpstr>
      <vt:lpstr>Science:  Modern science endeavors to understand and explain how the natural world works. </vt:lpstr>
      <vt:lpstr>Science:  Endeavors to understand and explain how the natural world works. </vt:lpstr>
      <vt:lpstr>Science:  Endeavors to understand and explain how the natural world works. </vt:lpstr>
      <vt:lpstr>Science:  Endeavors to understand and explain how the natural world works. </vt:lpstr>
      <vt:lpstr>Science:  Endeavors to understand and explain how the natural world works. </vt:lpstr>
      <vt:lpstr>Science:  Endeavors to understand and explain how the natural world works. </vt:lpstr>
      <vt:lpstr>C.  Science Explanations: Hypothesis, Theory, or Law?  </vt:lpstr>
      <vt:lpstr>Hypothesis, Theory, or Law?  </vt:lpstr>
      <vt:lpstr>Hypothesis, Theory, or Law?  </vt:lpstr>
      <vt:lpstr>Hypothesis, Theory, or Law?  </vt:lpstr>
      <vt:lpstr>Hypothesis, Theory, or Law?  </vt:lpstr>
      <vt:lpstr>Hypothesis, Theory, or Law?  </vt:lpstr>
      <vt:lpstr>Hypothesis, Theory, or Law?  </vt:lpstr>
      <vt:lpstr>CONPITT 6 Criteria of Science</vt:lpstr>
      <vt:lpstr>Non-Science: An area of science that does not meet the criteria of science.</vt:lpstr>
      <vt:lpstr>Scientific Method:  An established method of research….a process to collect and evaluate information with objectivity.</vt:lpstr>
      <vt:lpstr>Forming a Hypothesis</vt:lpstr>
      <vt:lpstr>Designing the Experiment</vt:lpstr>
      <vt:lpstr>Types of Variables: </vt:lpstr>
      <vt:lpstr>Contributions of Science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EPISD</dc:creator>
  <cp:lastModifiedBy>Jamie J Gilmore</cp:lastModifiedBy>
  <cp:revision>27</cp:revision>
  <dcterms:created xsi:type="dcterms:W3CDTF">2012-07-09T03:42:25Z</dcterms:created>
  <dcterms:modified xsi:type="dcterms:W3CDTF">2015-08-21T16:19:04Z</dcterms:modified>
</cp:coreProperties>
</file>