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21277"/>
            <a:ext cx="8825658" cy="1346916"/>
          </a:xfrm>
        </p:spPr>
        <p:txBody>
          <a:bodyPr/>
          <a:lstStyle/>
          <a:p>
            <a:r>
              <a:rPr lang="en-US" smtClean="0"/>
              <a:t>Crime</a:t>
            </a:r>
            <a:r>
              <a:rPr lang="en-US" smtClean="0"/>
              <a:t>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865" y="1622056"/>
            <a:ext cx="8825658" cy="861420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n-US" sz="3200" dirty="0" smtClean="0"/>
              <a:t>United states 2009 - 2013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46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– 2011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Population - 311,000,000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Adults in Prison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2,266,800</a:t>
            </a:r>
          </a:p>
          <a:p>
            <a:r>
              <a:rPr lang="en-US" sz="4000" dirty="0" smtClean="0"/>
              <a:t>.7% of total                                                                 population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Adults on Probation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4,814,200</a:t>
            </a:r>
          </a:p>
          <a:p>
            <a:r>
              <a:rPr lang="en-US" sz="4000" dirty="0" smtClean="0"/>
              <a:t>1.5% of total population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326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864" y="365975"/>
            <a:ext cx="8825659" cy="1981200"/>
          </a:xfrm>
        </p:spPr>
        <p:txBody>
          <a:bodyPr/>
          <a:lstStyle/>
          <a:p>
            <a:r>
              <a:rPr lang="en-US" dirty="0" smtClean="0"/>
              <a:t>United States - 2010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2477" y="2086377"/>
            <a:ext cx="8825659" cy="2362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70,792 Juveniles in Detention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8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– 2010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Total Prison Population </a:t>
            </a:r>
            <a:r>
              <a:rPr lang="en-US" dirty="0"/>
              <a:t>–  1,612,395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Blacks in Prison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8" b="2039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12644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39.4%</a:t>
            </a:r>
          </a:p>
          <a:p>
            <a:r>
              <a:rPr lang="en-US" sz="3200" dirty="0" smtClean="0"/>
              <a:t>38.9 Million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Hispanics in Prison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6" b="10926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13042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20.6%</a:t>
            </a:r>
          </a:p>
          <a:p>
            <a:r>
              <a:rPr lang="en-US" sz="3200" dirty="0" smtClean="0"/>
              <a:t>50.5 Million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Whites in Prison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r="1901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12644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40%</a:t>
            </a:r>
          </a:p>
          <a:p>
            <a:r>
              <a:rPr lang="en-US" sz="3200" dirty="0" smtClean="0"/>
              <a:t>223.6 Million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730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84916"/>
            <a:ext cx="8825659" cy="1981200"/>
          </a:xfrm>
        </p:spPr>
        <p:txBody>
          <a:bodyPr/>
          <a:lstStyle/>
          <a:p>
            <a:r>
              <a:rPr lang="en-US" dirty="0" smtClean="0"/>
              <a:t>United States - 2009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3" y="2125014"/>
            <a:ext cx="8825659" cy="2362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113,462 Women Serving Time in Prison or Jail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48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– 2013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Males Arrested by Age 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704" y="2209800"/>
            <a:ext cx="2907809" cy="997039"/>
          </a:xfrm>
        </p:spPr>
        <p:txBody>
          <a:bodyPr/>
          <a:lstStyle/>
          <a:p>
            <a:r>
              <a:rPr lang="en-US" dirty="0" smtClean="0"/>
              <a:t>Black Males – 30%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>
          <a:xfrm>
            <a:off x="643172" y="4827208"/>
            <a:ext cx="2940050" cy="1524000"/>
          </a:xfrm>
        </p:spPr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882119" y="2583287"/>
            <a:ext cx="2940309" cy="997039"/>
          </a:xfrm>
        </p:spPr>
        <p:txBody>
          <a:bodyPr/>
          <a:lstStyle/>
          <a:p>
            <a:r>
              <a:rPr lang="en-US" dirty="0" smtClean="0"/>
              <a:t>Hispanic Males – 26%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21"/>
          </p:nvPr>
        </p:nvSpPr>
        <p:spPr>
          <a:xfrm>
            <a:off x="3893281" y="4783205"/>
            <a:ext cx="2930525" cy="1524000"/>
          </a:xfrm>
        </p:spPr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070010" y="2209800"/>
            <a:ext cx="2885360" cy="997039"/>
          </a:xfrm>
        </p:spPr>
        <p:txBody>
          <a:bodyPr/>
          <a:lstStyle/>
          <a:p>
            <a:r>
              <a:rPr lang="en-US" dirty="0" smtClean="0"/>
              <a:t>White Males – 22%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22"/>
          </p:nvPr>
        </p:nvSpPr>
        <p:spPr>
          <a:xfrm>
            <a:off x="7134659" y="4764960"/>
            <a:ext cx="2932113" cy="1524000"/>
          </a:xfrm>
        </p:spPr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– 2013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Males Arrested by Age 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704" y="2209800"/>
            <a:ext cx="2907809" cy="997039"/>
          </a:xfrm>
        </p:spPr>
        <p:txBody>
          <a:bodyPr/>
          <a:lstStyle/>
          <a:p>
            <a:r>
              <a:rPr lang="en-US" dirty="0" smtClean="0"/>
              <a:t>Black Males – 49%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>
          <a:xfrm>
            <a:off x="643172" y="4827208"/>
            <a:ext cx="2940050" cy="1524000"/>
          </a:xfrm>
        </p:spPr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882119" y="2583287"/>
            <a:ext cx="2940309" cy="997039"/>
          </a:xfrm>
        </p:spPr>
        <p:txBody>
          <a:bodyPr/>
          <a:lstStyle/>
          <a:p>
            <a:r>
              <a:rPr lang="en-US" dirty="0" smtClean="0"/>
              <a:t>Hispanic Males – 44%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21"/>
          </p:nvPr>
        </p:nvSpPr>
        <p:spPr>
          <a:xfrm>
            <a:off x="3893281" y="4783205"/>
            <a:ext cx="2930525" cy="1524000"/>
          </a:xfrm>
        </p:spPr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070010" y="2209800"/>
            <a:ext cx="2885360" cy="997039"/>
          </a:xfrm>
        </p:spPr>
        <p:txBody>
          <a:bodyPr/>
          <a:lstStyle/>
          <a:p>
            <a:r>
              <a:rPr lang="en-US" dirty="0" smtClean="0"/>
              <a:t>White Males – 38%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22"/>
          </p:nvPr>
        </p:nvSpPr>
        <p:spPr>
          <a:xfrm>
            <a:off x="7134659" y="4764960"/>
            <a:ext cx="2932113" cy="1524000"/>
          </a:xfrm>
        </p:spPr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567" y="404611"/>
            <a:ext cx="8825659" cy="1981200"/>
          </a:xfrm>
        </p:spPr>
        <p:txBody>
          <a:bodyPr/>
          <a:lstStyle/>
          <a:p>
            <a:r>
              <a:rPr lang="en-US" dirty="0" smtClean="0"/>
              <a:t>Police Officer Deaths - 2013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283743" y="1395210"/>
            <a:ext cx="8839051" cy="456770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105 Officers Killed in the Line of Duty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- 101 Males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- 4 Females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Federal Officers – 11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Texas Officers – 13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California - 10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461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149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Crime Statistics</vt:lpstr>
      <vt:lpstr>United States – 2011      Population - 311,000,000</vt:lpstr>
      <vt:lpstr>United States - 2010</vt:lpstr>
      <vt:lpstr>United States – 2010   Total Prison Population –  1,612,395 </vt:lpstr>
      <vt:lpstr>United States - 2009</vt:lpstr>
      <vt:lpstr>United States – 2013    Males Arrested by Age 18</vt:lpstr>
      <vt:lpstr>United States – 2013    Males Arrested by Age 23</vt:lpstr>
      <vt:lpstr>Police Officer Deaths - 2013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Statistics</dc:title>
  <dc:creator>Jamie J Gilmore</dc:creator>
  <cp:lastModifiedBy>Jamie J Gilmore</cp:lastModifiedBy>
  <cp:revision>12</cp:revision>
  <dcterms:created xsi:type="dcterms:W3CDTF">2015-09-02T21:20:54Z</dcterms:created>
  <dcterms:modified xsi:type="dcterms:W3CDTF">2015-09-03T14:09:48Z</dcterms:modified>
</cp:coreProperties>
</file>